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76" r:id="rId4"/>
    <p:sldId id="273" r:id="rId5"/>
    <p:sldId id="262" r:id="rId6"/>
    <p:sldId id="274" r:id="rId7"/>
    <p:sldId id="278" r:id="rId8"/>
    <p:sldId id="279" r:id="rId9"/>
    <p:sldId id="280" r:id="rId10"/>
    <p:sldId id="281" r:id="rId11"/>
    <p:sldId id="283" r:id="rId12"/>
    <p:sldId id="284" r:id="rId13"/>
    <p:sldId id="277" r:id="rId14"/>
  </p:sldIdLst>
  <p:sldSz cx="9144000" cy="6858000" type="screen4x3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LMON Dominique" initials="S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6-04T11:17:29.125" idx="1">
    <p:pos x="10" y="10"/>
    <p:text>Pourriez vous recuperer auprès de l'ARS une carte avec leur réparttion sur les 5 COREVIH?
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90" cy="496729"/>
          </a:xfrm>
          <a:prstGeom prst="rect">
            <a:avLst/>
          </a:prstGeom>
        </p:spPr>
        <p:txBody>
          <a:bodyPr vert="horz" lIns="90703" tIns="45351" rIns="90703" bIns="45351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540" y="0"/>
            <a:ext cx="2889990" cy="496729"/>
          </a:xfrm>
          <a:prstGeom prst="rect">
            <a:avLst/>
          </a:prstGeom>
        </p:spPr>
        <p:txBody>
          <a:bodyPr vert="horz" lIns="90703" tIns="45351" rIns="90703" bIns="45351" rtlCol="0"/>
          <a:lstStyle>
            <a:lvl1pPr algn="r">
              <a:defRPr sz="1200"/>
            </a:lvl1pPr>
          </a:lstStyle>
          <a:p>
            <a:fld id="{331D2EFB-2BAD-4CAC-B3E2-E35B52BF4724}" type="datetimeFigureOut">
              <a:rPr lang="fr-FR" smtClean="0"/>
              <a:t>06/06/2018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324"/>
            <a:ext cx="2889990" cy="496728"/>
          </a:xfrm>
          <a:prstGeom prst="rect">
            <a:avLst/>
          </a:prstGeom>
        </p:spPr>
        <p:txBody>
          <a:bodyPr vert="horz" lIns="90703" tIns="45351" rIns="90703" bIns="45351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540" y="9428324"/>
            <a:ext cx="2889990" cy="496728"/>
          </a:xfrm>
          <a:prstGeom prst="rect">
            <a:avLst/>
          </a:prstGeom>
        </p:spPr>
        <p:txBody>
          <a:bodyPr vert="horz" lIns="90703" tIns="45351" rIns="90703" bIns="45351" rtlCol="0" anchor="b"/>
          <a:lstStyle>
            <a:lvl1pPr algn="r">
              <a:defRPr sz="1200"/>
            </a:lvl1pPr>
          </a:lstStyle>
          <a:p>
            <a:fld id="{ABED2575-41BA-4B1E-B1C7-47339324A6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0538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250" cy="496888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8250" y="1"/>
            <a:ext cx="2889250" cy="496888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r">
              <a:defRPr sz="1200"/>
            </a:lvl1pPr>
          </a:lstStyle>
          <a:p>
            <a:fld id="{F61E18B0-F707-40B2-9D0F-25B3704D2466}" type="datetimeFigureOut">
              <a:rPr lang="fr-FR" smtClean="0"/>
              <a:t>06/06/2018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7" rIns="91435" bIns="45717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35" tIns="45717" rIns="91435" bIns="45717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r">
              <a:defRPr sz="1200"/>
            </a:lvl1pPr>
          </a:lstStyle>
          <a:p>
            <a:fld id="{FD072532-0BF3-40F2-BE42-BF6718A0AF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9699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Indiquer les principaux textes</a:t>
            </a:r>
          </a:p>
          <a:p>
            <a:r>
              <a:rPr lang="fr-FR" dirty="0" smtClean="0"/>
              <a:t>Reforme des </a:t>
            </a:r>
            <a:r>
              <a:rPr lang="fr-FR" dirty="0" err="1" smtClean="0"/>
              <a:t>CeGIDD</a:t>
            </a:r>
            <a:endParaRPr lang="fr-FR" dirty="0" smtClean="0"/>
          </a:p>
          <a:p>
            <a:r>
              <a:rPr lang="fr-FR" dirty="0" smtClean="0"/>
              <a:t>Rôle des COREVIH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72532-0BF3-40F2-BE42-BF6718A0AFE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3592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8628-77D4-4DD7-BEB5-9EF64543F692}" type="datetimeFigureOut">
              <a:rPr lang="fr-FR" smtClean="0"/>
              <a:t>06/06/2018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D59AA-7C93-46E1-A601-5FF9E7D2513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8628-77D4-4DD7-BEB5-9EF64543F692}" type="datetimeFigureOut">
              <a:rPr lang="fr-FR" smtClean="0"/>
              <a:t>06/06/2018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D59AA-7C93-46E1-A601-5FF9E7D2513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8628-77D4-4DD7-BEB5-9EF64543F692}" type="datetimeFigureOut">
              <a:rPr lang="fr-FR" smtClean="0"/>
              <a:t>06/06/2018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D59AA-7C93-46E1-A601-5FF9E7D2513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8628-77D4-4DD7-BEB5-9EF64543F692}" type="datetimeFigureOut">
              <a:rPr lang="fr-FR" smtClean="0"/>
              <a:t>06/06/2018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D59AA-7C93-46E1-A601-5FF9E7D2513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8628-77D4-4DD7-BEB5-9EF64543F692}" type="datetimeFigureOut">
              <a:rPr lang="fr-FR" smtClean="0"/>
              <a:t>06/06/2018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D59AA-7C93-46E1-A601-5FF9E7D2513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8628-77D4-4DD7-BEB5-9EF64543F692}" type="datetimeFigureOut">
              <a:rPr lang="fr-FR" smtClean="0"/>
              <a:t>06/06/2018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D59AA-7C93-46E1-A601-5FF9E7D2513E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8628-77D4-4DD7-BEB5-9EF64543F692}" type="datetimeFigureOut">
              <a:rPr lang="fr-FR" smtClean="0"/>
              <a:t>06/06/2018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D59AA-7C93-46E1-A601-5FF9E7D2513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8628-77D4-4DD7-BEB5-9EF64543F692}" type="datetimeFigureOut">
              <a:rPr lang="fr-FR" smtClean="0"/>
              <a:t>06/06/2018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D59AA-7C93-46E1-A601-5FF9E7D2513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8628-77D4-4DD7-BEB5-9EF64543F692}" type="datetimeFigureOut">
              <a:rPr lang="fr-FR" smtClean="0"/>
              <a:t>06/06/2018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D59AA-7C93-46E1-A601-5FF9E7D2513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8628-77D4-4DD7-BEB5-9EF64543F692}" type="datetimeFigureOut">
              <a:rPr lang="fr-FR" smtClean="0"/>
              <a:t>06/06/2018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BD59AA-7C93-46E1-A601-5FF9E7D2513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8628-77D4-4DD7-BEB5-9EF64543F692}" type="datetimeFigureOut">
              <a:rPr lang="fr-FR" smtClean="0"/>
              <a:t>06/06/2018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D59AA-7C93-46E1-A601-5FF9E7D2513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6888628-77D4-4DD7-BEB5-9EF64543F692}" type="datetimeFigureOut">
              <a:rPr lang="fr-FR" smtClean="0"/>
              <a:t>06/06/2018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BBD59AA-7C93-46E1-A601-5FF9E7D2513E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Bilan action 3</a:t>
            </a:r>
            <a:br>
              <a:rPr lang="fr-FR" dirty="0" smtClean="0"/>
            </a:br>
            <a:r>
              <a:rPr lang="fr-FR" sz="2400" dirty="0" smtClean="0"/>
              <a:t>accompagnement de la reforme des </a:t>
            </a:r>
            <a:r>
              <a:rPr lang="fr-FR" sz="2400" dirty="0" err="1" smtClean="0"/>
              <a:t>cegidd</a:t>
            </a:r>
            <a:r>
              <a:rPr lang="fr-FR" sz="2400" dirty="0" smtClean="0"/>
              <a:t> par un appui technique des acteurs</a:t>
            </a:r>
            <a:endParaRPr lang="fr-FR" sz="2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6 juin 2018                       COREVIH IDF Sud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653136"/>
            <a:ext cx="5262563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 smtClean="0"/>
              <a:t>3/ Projet </a:t>
            </a:r>
            <a:r>
              <a:rPr lang="fr-FR" sz="2000" dirty="0"/>
              <a:t>de formation des personnels </a:t>
            </a:r>
            <a:r>
              <a:rPr lang="fr-FR" sz="2000" dirty="0" err="1"/>
              <a:t>CeGIDD</a:t>
            </a:r>
            <a:r>
              <a:rPr lang="fr-FR" sz="2000" dirty="0"/>
              <a:t> à la santé </a:t>
            </a:r>
            <a:r>
              <a:rPr lang="fr-FR" sz="2000" dirty="0" smtClean="0"/>
              <a:t>sexuelle </a:t>
            </a:r>
            <a:endParaRPr lang="fr-FR" sz="2000" cap="none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u="sng" dirty="0" smtClean="0"/>
              <a:t>Objectifs</a:t>
            </a:r>
            <a:r>
              <a:rPr lang="fr-FR" u="sng" dirty="0"/>
              <a:t> </a:t>
            </a:r>
            <a:r>
              <a:rPr lang="fr-FR" u="sng" dirty="0" smtClean="0"/>
              <a:t>de formation:</a:t>
            </a:r>
            <a:endParaRPr lang="fr-FR" u="sng" dirty="0"/>
          </a:p>
          <a:p>
            <a:r>
              <a:rPr lang="fr-FR" dirty="0"/>
              <a:t>- P</a:t>
            </a:r>
            <a:r>
              <a:rPr lang="fr-FR" dirty="0" smtClean="0"/>
              <a:t>arcours </a:t>
            </a:r>
            <a:r>
              <a:rPr lang="fr-FR" dirty="0"/>
              <a:t>de soins </a:t>
            </a:r>
            <a:r>
              <a:rPr lang="fr-FR" dirty="0" smtClean="0"/>
              <a:t>santé </a:t>
            </a:r>
            <a:r>
              <a:rPr lang="fr-FR" dirty="0"/>
              <a:t>sexuelle en </a:t>
            </a:r>
            <a:r>
              <a:rPr lang="fr-FR" dirty="0" err="1"/>
              <a:t>CeGIDD</a:t>
            </a:r>
            <a:r>
              <a:rPr lang="fr-FR" dirty="0"/>
              <a:t> (</a:t>
            </a:r>
            <a:r>
              <a:rPr lang="fr-FR" dirty="0" err="1"/>
              <a:t>councelling</a:t>
            </a:r>
            <a:r>
              <a:rPr lang="fr-FR" dirty="0"/>
              <a:t>, violences, contraception)</a:t>
            </a:r>
          </a:p>
          <a:p>
            <a:r>
              <a:rPr lang="fr-FR" dirty="0"/>
              <a:t>- </a:t>
            </a:r>
            <a:r>
              <a:rPr lang="fr-FR" dirty="0" smtClean="0"/>
              <a:t>Pathologies vues en </a:t>
            </a:r>
            <a:r>
              <a:rPr lang="fr-FR" dirty="0" err="1"/>
              <a:t>CeGIDD</a:t>
            </a:r>
            <a:r>
              <a:rPr lang="fr-FR" dirty="0"/>
              <a:t> (</a:t>
            </a:r>
            <a:r>
              <a:rPr lang="fr-FR" dirty="0" smtClean="0"/>
              <a:t>symptomatiques </a:t>
            </a:r>
            <a:r>
              <a:rPr lang="fr-FR" dirty="0"/>
              <a:t>et asymptomatiques, dépistage, traitement)</a:t>
            </a:r>
          </a:p>
          <a:p>
            <a:r>
              <a:rPr lang="fr-FR" dirty="0"/>
              <a:t>- </a:t>
            </a:r>
            <a:r>
              <a:rPr lang="fr-FR" dirty="0" smtClean="0"/>
              <a:t>Organisation  d’un </a:t>
            </a:r>
            <a:r>
              <a:rPr lang="fr-FR" dirty="0" err="1" smtClean="0"/>
              <a:t>CeGIDD</a:t>
            </a:r>
            <a:r>
              <a:rPr lang="fr-FR" dirty="0" smtClean="0"/>
              <a:t> </a:t>
            </a:r>
            <a:r>
              <a:rPr lang="fr-FR" dirty="0"/>
              <a:t>(création d’un réseau, aspects légaux et règlementaires, rapport d’activité)</a:t>
            </a:r>
          </a:p>
          <a:p>
            <a:r>
              <a:rPr lang="fr-FR" u="sng" dirty="0"/>
              <a:t>Public concerné</a:t>
            </a:r>
            <a:r>
              <a:rPr lang="fr-FR" dirty="0"/>
              <a:t> : tout personnel </a:t>
            </a:r>
            <a:r>
              <a:rPr lang="fr-FR" dirty="0" err="1"/>
              <a:t>CeGIDD</a:t>
            </a:r>
            <a:r>
              <a:rPr lang="fr-FR" dirty="0"/>
              <a:t> adapté à son métier</a:t>
            </a:r>
          </a:p>
          <a:p>
            <a:r>
              <a:rPr lang="fr-FR" u="sng" dirty="0"/>
              <a:t>Durée</a:t>
            </a:r>
            <a:r>
              <a:rPr lang="fr-FR" dirty="0"/>
              <a:t> : 3 jours (3 modules)</a:t>
            </a:r>
          </a:p>
          <a:p>
            <a:r>
              <a:rPr lang="fr-FR" u="sng" dirty="0"/>
              <a:t>Taille des groupes</a:t>
            </a:r>
            <a:r>
              <a:rPr lang="fr-FR" dirty="0"/>
              <a:t> : 15 </a:t>
            </a:r>
            <a:r>
              <a:rPr lang="fr-FR" dirty="0" smtClean="0"/>
              <a:t>agents/module </a:t>
            </a:r>
            <a:r>
              <a:rPr lang="fr-FR" dirty="0"/>
              <a:t>répartis sur les 5 COREVIH</a:t>
            </a:r>
          </a:p>
          <a:p>
            <a:r>
              <a:rPr lang="fr-FR" u="sng" dirty="0"/>
              <a:t>Organisme</a:t>
            </a:r>
            <a:r>
              <a:rPr lang="fr-FR" dirty="0"/>
              <a:t> : à déterminer (portage organisme de formation ou organisation </a:t>
            </a:r>
            <a:r>
              <a:rPr lang="fr-FR" dirty="0" err="1"/>
              <a:t>interCOREVIH</a:t>
            </a:r>
            <a:r>
              <a:rPr lang="fr-FR" dirty="0"/>
              <a:t>)</a:t>
            </a:r>
          </a:p>
          <a:p>
            <a:r>
              <a:rPr lang="fr-FR" u="sng" dirty="0" smtClean="0"/>
              <a:t>Horaires</a:t>
            </a:r>
            <a:r>
              <a:rPr lang="fr-FR" dirty="0"/>
              <a:t> : 9h30/16h30</a:t>
            </a:r>
          </a:p>
          <a:p>
            <a:r>
              <a:rPr lang="fr-FR" u="sng" dirty="0"/>
              <a:t>Coût</a:t>
            </a:r>
            <a:r>
              <a:rPr lang="fr-FR" dirty="0"/>
              <a:t> : pas de rémunération des formateurs, coût organisationnel supporté par chaque </a:t>
            </a:r>
            <a:r>
              <a:rPr lang="fr-FR" dirty="0" smtClean="0"/>
              <a:t>COREVIH</a:t>
            </a:r>
          </a:p>
          <a:p>
            <a:r>
              <a:rPr lang="fr-FR" dirty="0"/>
              <a:t>Construit sous forme de plan, l’ARS </a:t>
            </a:r>
            <a:r>
              <a:rPr lang="fr-FR" dirty="0" smtClean="0"/>
              <a:t>n’ayant </a:t>
            </a:r>
            <a:r>
              <a:rPr lang="fr-FR" dirty="0"/>
              <a:t>pas souhaité que le COREVIH soit opérationnel pour cette </a:t>
            </a:r>
            <a:r>
              <a:rPr lang="fr-FR" dirty="0" smtClean="0"/>
              <a:t>formation, projet interrompu (en </a:t>
            </a:r>
            <a:r>
              <a:rPr lang="fr-FR" dirty="0"/>
              <a:t>attente </a:t>
            </a:r>
            <a:r>
              <a:rPr lang="fr-FR" dirty="0" smtClean="0"/>
              <a:t>position ARS).</a:t>
            </a:r>
            <a:endParaRPr lang="fr-FR" dirty="0"/>
          </a:p>
          <a:p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761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 smtClean="0"/>
              <a:t>Convention </a:t>
            </a:r>
            <a:r>
              <a:rPr lang="fr-FR" sz="2000" dirty="0"/>
              <a:t>type entre </a:t>
            </a:r>
            <a:r>
              <a:rPr lang="fr-FR" sz="2000" dirty="0" err="1"/>
              <a:t>CeGIDD</a:t>
            </a:r>
            <a:r>
              <a:rPr lang="fr-FR" sz="2000" dirty="0"/>
              <a:t> et </a:t>
            </a:r>
            <a:r>
              <a:rPr lang="fr-FR" sz="2000" cap="none" dirty="0" smtClean="0"/>
              <a:t>STRUCTURES </a:t>
            </a:r>
            <a:r>
              <a:rPr lang="fr-FR" sz="2000" dirty="0"/>
              <a:t>Hors les </a:t>
            </a:r>
            <a:r>
              <a:rPr lang="fr-FR" sz="2000" dirty="0" smtClean="0"/>
              <a:t>Murs (indicateur de suivi et </a:t>
            </a:r>
            <a:r>
              <a:rPr lang="fr-FR" sz="2000" dirty="0" err="1" smtClean="0"/>
              <a:t>resultats</a:t>
            </a:r>
            <a:r>
              <a:rPr lang="fr-FR" sz="2000" dirty="0" smtClean="0"/>
              <a:t>)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fr-FR" dirty="0"/>
              <a:t>M</a:t>
            </a:r>
            <a:r>
              <a:rPr lang="fr-FR" dirty="0" smtClean="0"/>
              <a:t>odèle </a:t>
            </a:r>
            <a:r>
              <a:rPr lang="fr-FR" dirty="0"/>
              <a:t>de </a:t>
            </a:r>
            <a:r>
              <a:rPr lang="fr-FR" dirty="0" smtClean="0"/>
              <a:t>l’association Aides </a:t>
            </a:r>
            <a:r>
              <a:rPr lang="fr-FR" dirty="0"/>
              <a:t>soumis au juridique </a:t>
            </a:r>
            <a:r>
              <a:rPr lang="fr-FR" dirty="0" smtClean="0"/>
              <a:t>AP-HP :</a:t>
            </a:r>
          </a:p>
          <a:p>
            <a:pPr lvl="0">
              <a:buFontTx/>
              <a:buChar char="-"/>
            </a:pPr>
            <a:r>
              <a:rPr lang="fr-FR" dirty="0">
                <a:solidFill>
                  <a:srgbClr val="000000"/>
                </a:solidFill>
              </a:rPr>
              <a:t>O</a:t>
            </a:r>
            <a:r>
              <a:rPr lang="fr-FR" dirty="0" smtClean="0">
                <a:solidFill>
                  <a:srgbClr val="000000"/>
                </a:solidFill>
              </a:rPr>
              <a:t>bjet : </a:t>
            </a:r>
            <a:r>
              <a:rPr lang="fr-FR" dirty="0">
                <a:solidFill>
                  <a:srgbClr val="000000"/>
                </a:solidFill>
              </a:rPr>
              <a:t>définir les modalités des actions de partenariat et de travail en commun </a:t>
            </a:r>
            <a:r>
              <a:rPr lang="fr-FR" dirty="0" smtClean="0">
                <a:solidFill>
                  <a:srgbClr val="000000"/>
                </a:solidFill>
              </a:rPr>
              <a:t>mises </a:t>
            </a:r>
            <a:r>
              <a:rPr lang="fr-FR" dirty="0">
                <a:solidFill>
                  <a:srgbClr val="000000"/>
                </a:solidFill>
              </a:rPr>
              <a:t>en place entre l’association et le </a:t>
            </a:r>
            <a:r>
              <a:rPr lang="fr-FR" dirty="0" err="1">
                <a:solidFill>
                  <a:srgbClr val="000000"/>
                </a:solidFill>
              </a:rPr>
              <a:t>CeGIDD</a:t>
            </a:r>
            <a:endParaRPr lang="fr-FR" dirty="0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r>
              <a:rPr lang="fr-FR" dirty="0" smtClean="0"/>
              <a:t>Décrit:  </a:t>
            </a:r>
          </a:p>
          <a:p>
            <a:pPr lvl="3">
              <a:buFontTx/>
              <a:buChar char="-"/>
            </a:pPr>
            <a:r>
              <a:rPr lang="fr-FR" dirty="0" smtClean="0"/>
              <a:t>Les missions propres à chaque structure ainsi que les missions communes</a:t>
            </a:r>
          </a:p>
          <a:p>
            <a:pPr lvl="3">
              <a:buFontTx/>
              <a:buChar char="-"/>
            </a:pPr>
            <a:r>
              <a:rPr lang="fr-FR" dirty="0" smtClean="0"/>
              <a:t>L’engagement des parties</a:t>
            </a:r>
          </a:p>
          <a:p>
            <a:pPr lvl="3">
              <a:buFontTx/>
              <a:buChar char="-"/>
            </a:pPr>
            <a:r>
              <a:rPr lang="fr-FR" dirty="0" smtClean="0"/>
              <a:t>Les modalités d’organisation et de coordination</a:t>
            </a:r>
          </a:p>
          <a:p>
            <a:pPr lvl="3">
              <a:buFontTx/>
              <a:buChar char="-"/>
            </a:pPr>
            <a:r>
              <a:rPr lang="fr-FR" dirty="0" smtClean="0"/>
              <a:t>Les échanges de documents et d’information</a:t>
            </a:r>
          </a:p>
          <a:p>
            <a:pPr>
              <a:buFontTx/>
              <a:buChar char="-"/>
            </a:pPr>
            <a:r>
              <a:rPr lang="fr-FR" dirty="0" smtClean="0"/>
              <a:t>Définit les relations entre le </a:t>
            </a:r>
            <a:r>
              <a:rPr lang="fr-FR" dirty="0" err="1" smtClean="0"/>
              <a:t>CeGIDD</a:t>
            </a:r>
            <a:r>
              <a:rPr lang="fr-FR" dirty="0" smtClean="0"/>
              <a:t> et l’association</a:t>
            </a:r>
          </a:p>
          <a:p>
            <a:pPr>
              <a:buFontTx/>
              <a:buChar char="-"/>
            </a:pPr>
            <a:r>
              <a:rPr lang="fr-FR" dirty="0" smtClean="0"/>
              <a:t>D’autres articles sur les litiges, les assurances, les conditions matérielles, date d’effet, durée et réalisation</a:t>
            </a:r>
          </a:p>
          <a:p>
            <a:pPr>
              <a:buFontTx/>
              <a:buChar char="-"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049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512994"/>
              </p:ext>
            </p:extLst>
          </p:nvPr>
        </p:nvGraphicFramePr>
        <p:xfrm>
          <a:off x="611560" y="332656"/>
          <a:ext cx="8064896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032448"/>
              </a:tblGrid>
              <a:tr h="567063">
                <a:tc>
                  <a:txBody>
                    <a:bodyPr/>
                    <a:lstStyle/>
                    <a:p>
                      <a:r>
                        <a:rPr lang="fr-FR" dirty="0" smtClean="0"/>
                        <a:t>Problèmes rencontrés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Propositions</a:t>
                      </a:r>
                      <a:endParaRPr lang="fr-FR" dirty="0"/>
                    </a:p>
                  </a:txBody>
                  <a:tcPr/>
                </a:tc>
              </a:tr>
              <a:tr h="567063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Difficultés de comprendre l’articulation entre les réunions </a:t>
                      </a:r>
                      <a:r>
                        <a:rPr lang="fr-FR" sz="1200" dirty="0" err="1" smtClean="0"/>
                        <a:t>CeGIDD</a:t>
                      </a:r>
                      <a:r>
                        <a:rPr lang="fr-FR" sz="1200" dirty="0" smtClean="0"/>
                        <a:t>/ARS et celles de l’action 3 de l’</a:t>
                      </a:r>
                      <a:r>
                        <a:rPr lang="fr-FR" sz="1200" dirty="0" err="1" smtClean="0"/>
                        <a:t>interCOREVIH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Mieux définir les missions de chacun ou mener des actions communes</a:t>
                      </a:r>
                      <a:endParaRPr lang="fr-FR" sz="1200" dirty="0"/>
                    </a:p>
                  </a:txBody>
                  <a:tcPr/>
                </a:tc>
              </a:tr>
              <a:tr h="567063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Préoccupation initiale des </a:t>
                      </a:r>
                      <a:r>
                        <a:rPr lang="fr-FR" sz="1200" dirty="0" err="1" smtClean="0"/>
                        <a:t>CeGIDD</a:t>
                      </a:r>
                      <a:r>
                        <a:rPr lang="fr-FR" sz="1200" dirty="0" smtClean="0"/>
                        <a:t> sur</a:t>
                      </a:r>
                      <a:r>
                        <a:rPr lang="fr-FR" sz="1200" baseline="0" dirty="0" smtClean="0"/>
                        <a:t> les budgets et leurs nouvelles missions plutôt que les axes techniques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Réunions </a:t>
                      </a:r>
                      <a:r>
                        <a:rPr lang="fr-FR" sz="1200" dirty="0" err="1" smtClean="0"/>
                        <a:t>CeGIDD</a:t>
                      </a:r>
                      <a:r>
                        <a:rPr lang="fr-FR" sz="1200" dirty="0" smtClean="0"/>
                        <a:t>/ARS : Interlocuteur de l’assurance maladie pour répondre aux questions budgétaires</a:t>
                      </a:r>
                      <a:endParaRPr lang="fr-FR" sz="1200" dirty="0"/>
                    </a:p>
                  </a:txBody>
                  <a:tcPr/>
                </a:tc>
              </a:tr>
              <a:tr h="567063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Démarrage du plan de formation en attente de la décision de l’ARS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Définir qui est opérationnel dans ce plan de formation</a:t>
                      </a:r>
                      <a:endParaRPr lang="fr-FR" sz="1200" dirty="0"/>
                    </a:p>
                  </a:txBody>
                  <a:tcPr/>
                </a:tc>
              </a:tr>
              <a:tr h="567063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Repérage des interlocuteurs pour</a:t>
                      </a:r>
                      <a:r>
                        <a:rPr lang="fr-FR" sz="1200" baseline="0" dirty="0" smtClean="0"/>
                        <a:t> annuaire professionnels des </a:t>
                      </a:r>
                      <a:r>
                        <a:rPr lang="fr-FR" sz="1200" baseline="0" dirty="0" err="1" smtClean="0"/>
                        <a:t>CeGIDD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Liste à jour</a:t>
                      </a:r>
                      <a:r>
                        <a:rPr lang="fr-FR" sz="1200" baseline="0" dirty="0" smtClean="0"/>
                        <a:t> des coordonnateurs et éventuellement adjoints, actualisation tout les 6 mois</a:t>
                      </a:r>
                      <a:endParaRPr lang="fr-FR" sz="1200" dirty="0"/>
                    </a:p>
                  </a:txBody>
                  <a:tcPr/>
                </a:tc>
              </a:tr>
              <a:tr h="567063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Absence de budget dédié à la mise en place de système</a:t>
                      </a:r>
                      <a:r>
                        <a:rPr lang="fr-FR" sz="1200" baseline="0" dirty="0" smtClean="0"/>
                        <a:t> d’information </a:t>
                      </a:r>
                      <a:r>
                        <a:rPr lang="fr-FR" sz="1200" baseline="0" dirty="0" err="1" smtClean="0"/>
                        <a:t>CeGIDD</a:t>
                      </a:r>
                      <a:r>
                        <a:rPr lang="fr-FR" sz="1200" baseline="0" dirty="0" smtClean="0"/>
                        <a:t>. 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Message clair et « coup de pouce » de l’ARS</a:t>
                      </a:r>
                    </a:p>
                    <a:p>
                      <a:r>
                        <a:rPr lang="fr-FR" sz="1200" dirty="0" smtClean="0"/>
                        <a:t>Mise à jour formation Cupidon</a:t>
                      </a:r>
                      <a:endParaRPr lang="fr-FR" sz="1200" dirty="0"/>
                    </a:p>
                  </a:txBody>
                  <a:tcPr/>
                </a:tc>
              </a:tr>
              <a:tr h="567063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Analyse des rapports d’activité (livrable non réalisé)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1ers rapports à venir dans le second semestre 2018</a:t>
                      </a:r>
                      <a:endParaRPr lang="fr-FR" sz="1200" dirty="0"/>
                    </a:p>
                  </a:txBody>
                  <a:tcPr/>
                </a:tc>
              </a:tr>
              <a:tr h="567063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Recherche opérationnelle (livrable non réalisé)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 débuter dès que les </a:t>
                      </a:r>
                      <a:r>
                        <a:rPr lang="fr-FR" sz="1200" dirty="0" err="1" smtClean="0"/>
                        <a:t>CeGIDD</a:t>
                      </a:r>
                      <a:r>
                        <a:rPr lang="fr-FR" sz="1200" dirty="0" smtClean="0"/>
                        <a:t> auront une base de données opérationnelle</a:t>
                      </a:r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667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2960" y="332656"/>
            <a:ext cx="7520940" cy="4347821"/>
          </a:xfrm>
        </p:spPr>
        <p:txBody>
          <a:bodyPr>
            <a:normAutofit/>
          </a:bodyPr>
          <a:lstStyle/>
          <a:p>
            <a:r>
              <a:rPr lang="fr-FR" u="sng" dirty="0" smtClean="0"/>
              <a:t>PERSPECTIVES </a:t>
            </a:r>
            <a:r>
              <a:rPr lang="fr-FR" dirty="0" smtClean="0"/>
              <a:t>:</a:t>
            </a:r>
          </a:p>
          <a:p>
            <a:r>
              <a:rPr lang="fr-FR" dirty="0" smtClean="0"/>
              <a:t>A mieux définir </a:t>
            </a:r>
            <a:r>
              <a:rPr lang="fr-FR" dirty="0"/>
              <a:t>par le </a:t>
            </a:r>
            <a:r>
              <a:rPr lang="fr-FR" dirty="0" smtClean="0"/>
              <a:t>groupe en reprenant </a:t>
            </a:r>
            <a:r>
              <a:rPr lang="fr-FR" dirty="0"/>
              <a:t>les livrables non aboutis </a:t>
            </a:r>
            <a:r>
              <a:rPr lang="fr-FR" dirty="0" smtClean="0"/>
              <a:t>(3/5 </a:t>
            </a:r>
            <a:r>
              <a:rPr lang="fr-FR" dirty="0"/>
              <a:t>livrables aboutis)</a:t>
            </a:r>
          </a:p>
          <a:p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Réunion d’échanges </a:t>
            </a:r>
            <a:r>
              <a:rPr lang="fr-FR" dirty="0"/>
              <a:t>entre </a:t>
            </a:r>
            <a:r>
              <a:rPr lang="fr-FR" dirty="0" err="1"/>
              <a:t>CeGIDD</a:t>
            </a:r>
            <a:r>
              <a:rPr lang="fr-FR" dirty="0"/>
              <a:t> </a:t>
            </a: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Contribuer </a:t>
            </a:r>
            <a:r>
              <a:rPr lang="fr-FR" dirty="0"/>
              <a:t>à l’analyse des rapports d’activité des </a:t>
            </a:r>
            <a:r>
              <a:rPr lang="fr-FR" dirty="0" err="1"/>
              <a:t>CeGIDD</a:t>
            </a:r>
            <a:r>
              <a:rPr lang="fr-FR" dirty="0"/>
              <a:t> d’IDF </a:t>
            </a: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Recherche </a:t>
            </a:r>
            <a:r>
              <a:rPr lang="fr-FR" dirty="0"/>
              <a:t>opérationnelle sur les parcours de soins et dépistages tardifs ou </a:t>
            </a:r>
            <a:r>
              <a:rPr lang="fr-FR" dirty="0" smtClean="0"/>
              <a:t>manqués (ex : </a:t>
            </a:r>
            <a:r>
              <a:rPr lang="fr-FR" dirty="0" err="1" smtClean="0"/>
              <a:t>PrEP</a:t>
            </a:r>
            <a:r>
              <a:rPr lang="fr-FR" dirty="0" smtClean="0"/>
              <a:t> et migrants, perdus de vue de la </a:t>
            </a:r>
            <a:r>
              <a:rPr lang="fr-FR" dirty="0" err="1" smtClean="0"/>
              <a:t>PrEP</a:t>
            </a:r>
            <a:r>
              <a:rPr lang="fr-FR" dirty="0" smtClean="0"/>
              <a:t>, vaccinations…)</a:t>
            </a:r>
            <a:endParaRPr lang="fr-FR" dirty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Formation </a:t>
            </a:r>
            <a:r>
              <a:rPr lang="fr-FR" dirty="0"/>
              <a:t>des personnels </a:t>
            </a:r>
            <a:r>
              <a:rPr lang="fr-FR" dirty="0" err="1"/>
              <a:t>CeGIDD</a:t>
            </a:r>
            <a:r>
              <a:rPr lang="fr-FR" dirty="0"/>
              <a:t> en accord avec </a:t>
            </a:r>
            <a:r>
              <a:rPr lang="fr-FR" dirty="0" smtClean="0"/>
              <a:t>l’ARS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Enquête sur mise en place des Système d’Information</a:t>
            </a:r>
          </a:p>
          <a:p>
            <a:pPr marL="0" indent="0"/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977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2960" y="188640"/>
            <a:ext cx="7520940" cy="4491837"/>
          </a:xfrm>
        </p:spPr>
        <p:txBody>
          <a:bodyPr>
            <a:normAutofit fontScale="55000" lnSpcReduction="20000"/>
          </a:bodyPr>
          <a:lstStyle/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Le COREVIH IDF Sud désigné pour piloter ce comité. </a:t>
            </a:r>
          </a:p>
          <a:p>
            <a:endParaRPr lang="fr-FR" dirty="0"/>
          </a:p>
          <a:p>
            <a:r>
              <a:rPr lang="fr-FR" dirty="0" smtClean="0"/>
              <a:t>Huit réunions entre le 10/12/2015 et le 14/06/2017</a:t>
            </a:r>
          </a:p>
          <a:p>
            <a:r>
              <a:rPr lang="fr-FR" dirty="0" smtClean="0"/>
              <a:t>La réforme </a:t>
            </a:r>
            <a:r>
              <a:rPr lang="fr-FR" dirty="0"/>
              <a:t>des </a:t>
            </a:r>
            <a:r>
              <a:rPr lang="fr-FR" dirty="0" err="1"/>
              <a:t>CeGIDD</a:t>
            </a:r>
            <a:r>
              <a:rPr lang="fr-FR" dirty="0"/>
              <a:t> est entrée dans les formes le 1</a:t>
            </a:r>
            <a:r>
              <a:rPr lang="fr-FR" baseline="30000" dirty="0"/>
              <a:t>er</a:t>
            </a:r>
            <a:r>
              <a:rPr lang="fr-FR" dirty="0"/>
              <a:t> janvier 2016 et a entrainé un bouleversement dans les missions de dépistage, de prévention dans le domaine du VIH, des hépatites et des IST. </a:t>
            </a:r>
          </a:p>
          <a:p>
            <a:r>
              <a:rPr lang="fr-FR" u="sng" dirty="0" smtClean="0"/>
              <a:t>L’Instruction </a:t>
            </a:r>
            <a:r>
              <a:rPr lang="fr-FR" u="sng" dirty="0"/>
              <a:t>DGS/RI2 n°2015-195 du 3 juillet </a:t>
            </a:r>
            <a:r>
              <a:rPr lang="fr-FR" u="sng" dirty="0" smtClean="0"/>
              <a:t>2015 Réforme des </a:t>
            </a:r>
            <a:r>
              <a:rPr lang="fr-FR" u="sng" dirty="0" err="1" smtClean="0"/>
              <a:t>CeGIDD</a:t>
            </a:r>
            <a:r>
              <a:rPr lang="fr-FR" u="sng" dirty="0" smtClean="0"/>
              <a:t> </a:t>
            </a:r>
            <a:r>
              <a:rPr lang="fr-FR" dirty="0" smtClean="0"/>
              <a:t>(lien avec le COREVIH)</a:t>
            </a:r>
          </a:p>
          <a:p>
            <a:r>
              <a:rPr lang="fr-FR" i="1" dirty="0" smtClean="0"/>
              <a:t>« l’agence </a:t>
            </a:r>
            <a:r>
              <a:rPr lang="fr-FR" i="1" dirty="0"/>
              <a:t>régionale de santé est responsable de la programmation stratégique des </a:t>
            </a:r>
            <a:r>
              <a:rPr lang="fr-FR" i="1" dirty="0" err="1"/>
              <a:t>CeGiDD</a:t>
            </a:r>
            <a:r>
              <a:rPr lang="fr-FR" i="1" dirty="0"/>
              <a:t>, qui </a:t>
            </a:r>
            <a:r>
              <a:rPr lang="fr-FR" i="1" dirty="0" smtClean="0"/>
              <a:t>peut </a:t>
            </a:r>
            <a:r>
              <a:rPr lang="fr-FR" i="1" dirty="0"/>
              <a:t>se faire en lien avec le </a:t>
            </a:r>
            <a:r>
              <a:rPr lang="fr-FR" i="1" dirty="0" err="1"/>
              <a:t>COReViH</a:t>
            </a:r>
            <a:r>
              <a:rPr lang="fr-FR" i="1" dirty="0"/>
              <a:t>, sur la base d’un diagnostic territorial partagé. la </a:t>
            </a:r>
            <a:r>
              <a:rPr lang="fr-FR" i="1" dirty="0" smtClean="0"/>
              <a:t>programmation </a:t>
            </a:r>
            <a:r>
              <a:rPr lang="fr-FR" i="1" dirty="0"/>
              <a:t>stratégique consiste dans un premier temps à réaliser un état des lieux permettant d’obtenir </a:t>
            </a:r>
            <a:r>
              <a:rPr lang="fr-FR" i="1" dirty="0" smtClean="0"/>
              <a:t>une </a:t>
            </a:r>
            <a:r>
              <a:rPr lang="fr-FR" i="1" dirty="0"/>
              <a:t>vue complète et détaillée de la situation épidémiologique de la région et des besoins de la </a:t>
            </a:r>
            <a:r>
              <a:rPr lang="fr-FR" i="1" dirty="0" smtClean="0"/>
              <a:t>population</a:t>
            </a:r>
            <a:r>
              <a:rPr lang="fr-FR" i="1" dirty="0"/>
              <a:t>, et dans un second temps à organiser les implantations de </a:t>
            </a:r>
            <a:r>
              <a:rPr lang="fr-FR" i="1" dirty="0" err="1"/>
              <a:t>CeGiDD</a:t>
            </a:r>
            <a:r>
              <a:rPr lang="fr-FR" i="1" dirty="0"/>
              <a:t> pour qu’elles </a:t>
            </a:r>
            <a:r>
              <a:rPr lang="fr-FR" i="1" dirty="0" smtClean="0"/>
              <a:t>constituent </a:t>
            </a:r>
            <a:r>
              <a:rPr lang="fr-FR" i="1" dirty="0"/>
              <a:t>une réponse optimale à ces besoins identifiés</a:t>
            </a:r>
            <a:r>
              <a:rPr lang="fr-FR" i="1" dirty="0" smtClean="0"/>
              <a:t>. »</a:t>
            </a:r>
            <a:endParaRPr lang="fr-FR" i="1" dirty="0"/>
          </a:p>
          <a:p>
            <a:r>
              <a:rPr lang="fr-FR" i="1" dirty="0" smtClean="0"/>
              <a:t>« l’agence </a:t>
            </a:r>
            <a:r>
              <a:rPr lang="fr-FR" i="1" dirty="0"/>
              <a:t>régionale de santé assure également la coordination, le suivi et l’analyse des activités </a:t>
            </a:r>
            <a:r>
              <a:rPr lang="fr-FR" i="1" dirty="0" smtClean="0"/>
              <a:t>des </a:t>
            </a:r>
            <a:r>
              <a:rPr lang="fr-FR" i="1" dirty="0"/>
              <a:t>centres habilités. l’agence peut confier la mise en œuvre opérationnelle des missions de </a:t>
            </a:r>
            <a:r>
              <a:rPr lang="fr-FR" i="1" dirty="0" smtClean="0"/>
              <a:t>coordination</a:t>
            </a:r>
            <a:r>
              <a:rPr lang="fr-FR" i="1" dirty="0"/>
              <a:t>, de suivi et d’analyse des activités à un </a:t>
            </a:r>
            <a:r>
              <a:rPr lang="fr-FR" i="1" dirty="0" err="1"/>
              <a:t>CeGiDD</a:t>
            </a:r>
            <a:r>
              <a:rPr lang="fr-FR" i="1" dirty="0"/>
              <a:t> (quel que soit </a:t>
            </a:r>
            <a:r>
              <a:rPr lang="fr-FR" i="1" dirty="0" smtClean="0"/>
              <a:t>l’organisme gestionnaire</a:t>
            </a:r>
            <a:r>
              <a:rPr lang="fr-FR" i="1" dirty="0"/>
              <a:t>), à </a:t>
            </a:r>
            <a:r>
              <a:rPr lang="fr-FR" i="1" dirty="0" smtClean="0"/>
              <a:t>un </a:t>
            </a:r>
            <a:r>
              <a:rPr lang="fr-FR" i="1" dirty="0" err="1"/>
              <a:t>COReViH</a:t>
            </a:r>
            <a:r>
              <a:rPr lang="fr-FR" i="1" dirty="0"/>
              <a:t> ou à un autre organisme compétent</a:t>
            </a:r>
            <a:r>
              <a:rPr lang="fr-FR" i="1" dirty="0" smtClean="0"/>
              <a:t>. »</a:t>
            </a:r>
          </a:p>
          <a:p>
            <a:endParaRPr lang="fr-FR" b="0" dirty="0"/>
          </a:p>
          <a:p>
            <a:r>
              <a:rPr lang="fr-FR" b="0" dirty="0"/>
              <a:t> </a:t>
            </a:r>
            <a:r>
              <a:rPr lang="fr-FR" u="sng" dirty="0"/>
              <a:t>Décret no 2017-682 du 28 avril 2017 </a:t>
            </a:r>
            <a:r>
              <a:rPr lang="fr-FR" dirty="0"/>
              <a:t>relatif à la coordination de la lutte contre les infections sexuellement transmissibles et le virus de l’immunodéficience </a:t>
            </a:r>
            <a:r>
              <a:rPr lang="fr-FR" dirty="0" smtClean="0"/>
              <a:t>humaine</a:t>
            </a:r>
          </a:p>
          <a:p>
            <a:r>
              <a:rPr lang="fr-FR" i="1" dirty="0" smtClean="0"/>
              <a:t>« Coordonner </a:t>
            </a:r>
            <a:r>
              <a:rPr lang="fr-FR" i="1" dirty="0"/>
              <a:t>dans son champ, et selon une approche de santé sexuelle mentionnée à l’article L. 3121-2 du présent code, les acteurs </a:t>
            </a:r>
            <a:r>
              <a:rPr lang="fr-FR" i="1" dirty="0" smtClean="0"/>
              <a:t>œuvrant </a:t>
            </a:r>
            <a:r>
              <a:rPr lang="fr-FR" i="1" dirty="0"/>
              <a:t>dans les </a:t>
            </a:r>
            <a:r>
              <a:rPr lang="fr-FR" i="1" dirty="0" smtClean="0"/>
              <a:t>domaines »</a:t>
            </a:r>
          </a:p>
          <a:p>
            <a:r>
              <a:rPr lang="fr-FR" i="1" dirty="0" smtClean="0"/>
              <a:t>« Recueillir </a:t>
            </a:r>
            <a:r>
              <a:rPr lang="fr-FR" i="1" dirty="0"/>
              <a:t>et analyser l’ensemble des données épidémiologiques mentionnées à l’article D. 3121-36, ainsi que toutes les données régionales utiles à l’évaluation de la politique nationale en matière de lutte contre les infections sexuellement transmissibles et le virus de l’immunodéficience </a:t>
            </a:r>
            <a:r>
              <a:rPr lang="fr-FR" i="1" dirty="0" smtClean="0"/>
              <a:t>humaine »</a:t>
            </a:r>
          </a:p>
          <a:p>
            <a:r>
              <a:rPr lang="fr-FR" dirty="0" smtClean="0"/>
              <a:t>Il a fallu intégrer à des structures existantes la prévention dans une stratégie locale, régionale et nationale de santé sexuelle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308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2960" y="332656"/>
            <a:ext cx="7520940" cy="4347821"/>
          </a:xfrm>
        </p:spPr>
        <p:txBody>
          <a:bodyPr>
            <a:normAutofit fontScale="55000" lnSpcReduction="20000"/>
          </a:bodyPr>
          <a:lstStyle/>
          <a:p>
            <a:r>
              <a:rPr lang="fr-FR" u="sng" dirty="0" smtClean="0"/>
              <a:t>Remerciements aux membres du groupe </a:t>
            </a:r>
            <a:r>
              <a:rPr lang="fr-FR" dirty="0" smtClean="0"/>
              <a:t>:          Alain SOBEL	(Pilote)</a:t>
            </a:r>
          </a:p>
          <a:p>
            <a:endParaRPr lang="fr-FR" dirty="0" smtClean="0"/>
          </a:p>
          <a:p>
            <a:r>
              <a:rPr lang="fr-FR" u="sng" dirty="0" smtClean="0"/>
              <a:t>COREVIH IDF Sud </a:t>
            </a:r>
            <a:r>
              <a:rPr lang="fr-FR" dirty="0" smtClean="0"/>
              <a:t>:		</a:t>
            </a:r>
            <a:r>
              <a:rPr lang="fr-FR" u="sng" dirty="0" smtClean="0"/>
              <a:t>COREVIH IDF Est </a:t>
            </a:r>
            <a:r>
              <a:rPr lang="fr-FR" dirty="0" smtClean="0"/>
              <a:t>:		</a:t>
            </a:r>
            <a:r>
              <a:rPr lang="fr-FR" u="sng" dirty="0" smtClean="0"/>
              <a:t> </a:t>
            </a:r>
            <a:r>
              <a:rPr lang="fr-FR" u="sng" dirty="0"/>
              <a:t>COREVIH IDF Centre </a:t>
            </a:r>
            <a:r>
              <a:rPr lang="fr-FR" dirty="0"/>
              <a:t>:</a:t>
            </a:r>
            <a:endParaRPr lang="fr-FR" dirty="0" smtClean="0"/>
          </a:p>
          <a:p>
            <a:r>
              <a:rPr lang="fr-FR" dirty="0" smtClean="0"/>
              <a:t>- Imad KANSAU	</a:t>
            </a:r>
            <a:r>
              <a:rPr lang="fr-FR" dirty="0"/>
              <a:t>	</a:t>
            </a:r>
            <a:r>
              <a:rPr lang="fr-FR" dirty="0" smtClean="0"/>
              <a:t>	- Willy ROZENBAUM		- </a:t>
            </a:r>
            <a:r>
              <a:rPr lang="fr-FR" dirty="0"/>
              <a:t>Nathalie GOURMELON</a:t>
            </a:r>
            <a:endParaRPr lang="fr-FR" dirty="0" smtClean="0"/>
          </a:p>
          <a:p>
            <a:r>
              <a:rPr lang="fr-FR" dirty="0" smtClean="0"/>
              <a:t>- Marian IMAZ			- Evguenia KRASTINOVA 		- </a:t>
            </a:r>
            <a:r>
              <a:rPr lang="fr-FR" dirty="0"/>
              <a:t>Odile PICARD </a:t>
            </a:r>
            <a:r>
              <a:rPr lang="fr-FR" dirty="0" smtClean="0"/>
              <a:t>	</a:t>
            </a:r>
          </a:p>
          <a:p>
            <a:pPr marL="0" indent="0"/>
            <a:r>
              <a:rPr lang="fr-FR" dirty="0" smtClean="0"/>
              <a:t>- Mathieu GASNIER		- Vincent COQUELIN		-  </a:t>
            </a:r>
            <a:r>
              <a:rPr lang="fr-FR" dirty="0"/>
              <a:t>Nadia VALIN</a:t>
            </a:r>
            <a:endParaRPr lang="fr-FR" dirty="0" smtClean="0"/>
          </a:p>
          <a:p>
            <a:pPr marL="0" indent="0"/>
            <a:r>
              <a:rPr lang="fr-FR" dirty="0" smtClean="0"/>
              <a:t>- Emilie ADAM VEZINA	</a:t>
            </a:r>
            <a:r>
              <a:rPr lang="fr-FR" dirty="0"/>
              <a:t>	</a:t>
            </a:r>
            <a:r>
              <a:rPr lang="fr-FR" dirty="0" smtClean="0"/>
              <a:t>- </a:t>
            </a:r>
            <a:r>
              <a:rPr lang="fr-FR" dirty="0"/>
              <a:t>Laurent RICHIER	</a:t>
            </a:r>
            <a:r>
              <a:rPr lang="fr-FR" dirty="0" smtClean="0"/>
              <a:t>	- </a:t>
            </a:r>
            <a:r>
              <a:rPr lang="fr-FR" dirty="0"/>
              <a:t>Anne SIMON</a:t>
            </a:r>
          </a:p>
          <a:p>
            <a:pPr marL="0" indent="0"/>
            <a:r>
              <a:rPr lang="fr-FR" dirty="0" smtClean="0"/>
              <a:t>- </a:t>
            </a:r>
            <a:r>
              <a:rPr lang="fr-FR" dirty="0"/>
              <a:t>Christine CROS		</a:t>
            </a:r>
            <a:r>
              <a:rPr lang="fr-FR" dirty="0" smtClean="0"/>
              <a:t>- Blandine </a:t>
            </a:r>
            <a:r>
              <a:rPr lang="fr-FR" dirty="0"/>
              <a:t>BOTALLA-PIRETTA </a:t>
            </a:r>
            <a:r>
              <a:rPr lang="fr-FR" dirty="0" smtClean="0"/>
              <a:t> </a:t>
            </a:r>
            <a:r>
              <a:rPr lang="fr-FR" dirty="0"/>
              <a:t>	 	</a:t>
            </a:r>
            <a:r>
              <a:rPr lang="fr-FR" dirty="0" smtClean="0"/>
              <a:t>- </a:t>
            </a:r>
            <a:r>
              <a:rPr lang="fr-FR" dirty="0"/>
              <a:t>Philippe LOUASSE </a:t>
            </a:r>
            <a:endParaRPr lang="fr-FR" dirty="0" smtClean="0"/>
          </a:p>
          <a:p>
            <a:pPr marL="0" indent="0"/>
            <a:r>
              <a:rPr lang="fr-FR" dirty="0" smtClean="0"/>
              <a:t>- Philippe </a:t>
            </a:r>
            <a:r>
              <a:rPr lang="fr-FR" dirty="0"/>
              <a:t>SAGOT		</a:t>
            </a:r>
            <a:r>
              <a:rPr lang="fr-FR" dirty="0" smtClean="0"/>
              <a:t> - Nicolas VIGNIER		- </a:t>
            </a:r>
            <a:r>
              <a:rPr lang="fr-FR" dirty="0"/>
              <a:t>Sophie FLORENCE </a:t>
            </a:r>
            <a:endParaRPr lang="fr-FR" dirty="0" smtClean="0"/>
          </a:p>
          <a:p>
            <a:pPr marL="0" indent="0"/>
            <a:r>
              <a:rPr lang="fr-FR" dirty="0" smtClean="0"/>
              <a:t>- Nicole </a:t>
            </a:r>
            <a:r>
              <a:rPr lang="fr-FR" dirty="0"/>
              <a:t>PRECOPE	</a:t>
            </a:r>
            <a:r>
              <a:rPr lang="fr-FR" dirty="0" smtClean="0"/>
              <a:t>	-  </a:t>
            </a:r>
            <a:r>
              <a:rPr lang="fr-FR" dirty="0"/>
              <a:t>Christian REGNIER	</a:t>
            </a:r>
            <a:r>
              <a:rPr lang="fr-FR" dirty="0" smtClean="0"/>
              <a:t>	 - </a:t>
            </a:r>
            <a:r>
              <a:rPr lang="fr-FR" dirty="0"/>
              <a:t>Fabienne CABY</a:t>
            </a:r>
            <a:endParaRPr lang="fr-FR" dirty="0" smtClean="0"/>
          </a:p>
          <a:p>
            <a:pPr marL="0" indent="0"/>
            <a:r>
              <a:rPr lang="fr-FR" dirty="0" smtClean="0"/>
              <a:t>- François BOUE</a:t>
            </a:r>
          </a:p>
          <a:p>
            <a:pPr marL="0" indent="0"/>
            <a:r>
              <a:rPr lang="fr-FR" dirty="0" smtClean="0"/>
              <a:t>-  </a:t>
            </a:r>
            <a:r>
              <a:rPr lang="fr-FR" dirty="0"/>
              <a:t>Delphine GLAUDA-PALAU			</a:t>
            </a:r>
          </a:p>
          <a:p>
            <a:pPr marL="0" indent="0"/>
            <a:endParaRPr lang="fr-FR" u="sng" dirty="0" smtClean="0"/>
          </a:p>
          <a:p>
            <a:pPr marL="0" indent="0"/>
            <a:r>
              <a:rPr lang="fr-FR" u="sng" dirty="0" smtClean="0"/>
              <a:t>COREVIH IDF Nord </a:t>
            </a:r>
            <a:r>
              <a:rPr lang="fr-FR" dirty="0" smtClean="0"/>
              <a:t>:			</a:t>
            </a:r>
            <a:r>
              <a:rPr lang="fr-FR" u="sng" dirty="0" smtClean="0"/>
              <a:t>COREVIH IDF Ouest </a:t>
            </a:r>
            <a:r>
              <a:rPr lang="fr-FR" dirty="0" smtClean="0"/>
              <a:t>: 	</a:t>
            </a:r>
            <a:endParaRPr lang="fr-FR" dirty="0"/>
          </a:p>
          <a:p>
            <a:pPr marL="0" indent="0"/>
            <a:r>
              <a:rPr lang="fr-FR" dirty="0" smtClean="0"/>
              <a:t>- Elisabeth </a:t>
            </a:r>
            <a:r>
              <a:rPr lang="fr-FR" dirty="0"/>
              <a:t>BOUVET	</a:t>
            </a:r>
            <a:r>
              <a:rPr lang="fr-FR" dirty="0" smtClean="0"/>
              <a:t>		-  </a:t>
            </a:r>
            <a:r>
              <a:rPr lang="fr-FR" dirty="0"/>
              <a:t>Elisabeth ROUVEIX	</a:t>
            </a:r>
            <a:endParaRPr lang="fr-FR" dirty="0" smtClean="0"/>
          </a:p>
          <a:p>
            <a:pPr marL="0" indent="0"/>
            <a:r>
              <a:rPr lang="fr-FR" dirty="0" smtClean="0"/>
              <a:t>- Djiba-kane </a:t>
            </a:r>
            <a:r>
              <a:rPr lang="fr-FR" dirty="0"/>
              <a:t>DIALLO	</a:t>
            </a:r>
            <a:r>
              <a:rPr lang="fr-FR" dirty="0" smtClean="0"/>
              <a:t>		- </a:t>
            </a:r>
            <a:r>
              <a:rPr lang="fr-FR" dirty="0"/>
              <a:t>Hermine GAILLARD </a:t>
            </a:r>
            <a:r>
              <a:rPr lang="fr-FR" dirty="0" smtClean="0"/>
              <a:t>		</a:t>
            </a:r>
          </a:p>
          <a:p>
            <a:pPr marL="0" indent="0"/>
            <a:r>
              <a:rPr lang="fr-FR" dirty="0" smtClean="0"/>
              <a:t>- Bao PHUNG</a:t>
            </a:r>
            <a:r>
              <a:rPr lang="fr-FR" dirty="0"/>
              <a:t>			</a:t>
            </a:r>
            <a:r>
              <a:rPr lang="fr-FR" dirty="0" smtClean="0"/>
              <a:t>	- </a:t>
            </a:r>
            <a:r>
              <a:rPr lang="fr-FR" dirty="0"/>
              <a:t>Anne-Marie SIMPOLINI </a:t>
            </a:r>
            <a:r>
              <a:rPr lang="fr-FR" dirty="0" smtClean="0"/>
              <a:t>		</a:t>
            </a:r>
          </a:p>
          <a:p>
            <a:pPr marL="0" indent="0"/>
            <a:r>
              <a:rPr lang="fr-FR" dirty="0" smtClean="0"/>
              <a:t>				- </a:t>
            </a:r>
            <a:r>
              <a:rPr lang="fr-FR" dirty="0"/>
              <a:t>Caroline </a:t>
            </a:r>
            <a:r>
              <a:rPr lang="fr-FR" dirty="0" smtClean="0"/>
              <a:t>DUPONT</a:t>
            </a:r>
          </a:p>
          <a:p>
            <a:pPr marL="0" indent="0"/>
            <a:r>
              <a:rPr lang="fr-FR" dirty="0"/>
              <a:t>	</a:t>
            </a:r>
            <a:r>
              <a:rPr lang="fr-FR" dirty="0" smtClean="0"/>
              <a:t>			- Benoit COUDER	 				</a:t>
            </a:r>
          </a:p>
          <a:p>
            <a:pPr marL="0" indent="0"/>
            <a:r>
              <a:rPr lang="fr-FR" dirty="0" smtClean="0"/>
              <a:t>					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483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2960" y="332656"/>
            <a:ext cx="7520940" cy="4347821"/>
          </a:xfrm>
        </p:spPr>
        <p:txBody>
          <a:bodyPr>
            <a:normAutofit/>
          </a:bodyPr>
          <a:lstStyle/>
          <a:p>
            <a:r>
              <a:rPr lang="fr-FR" u="sng" dirty="0"/>
              <a:t>M</a:t>
            </a:r>
            <a:r>
              <a:rPr lang="fr-FR" u="sng" dirty="0" smtClean="0"/>
              <a:t>ission et objectifs définis dans le COM </a:t>
            </a:r>
            <a:r>
              <a:rPr lang="fr-FR" dirty="0" smtClean="0"/>
              <a:t>:</a:t>
            </a:r>
          </a:p>
          <a:p>
            <a:endParaRPr lang="fr-FR" dirty="0"/>
          </a:p>
          <a:p>
            <a:r>
              <a:rPr lang="fr-FR" u="sng" dirty="0" smtClean="0"/>
              <a:t>Mission</a:t>
            </a:r>
            <a:r>
              <a:rPr lang="fr-FR" dirty="0" smtClean="0"/>
              <a:t> : contribuer </a:t>
            </a:r>
            <a:r>
              <a:rPr lang="fr-FR" dirty="0"/>
              <a:t>à intégrer les </a:t>
            </a:r>
            <a:r>
              <a:rPr lang="fr-FR" dirty="0" err="1"/>
              <a:t>CeGIDD</a:t>
            </a:r>
            <a:r>
              <a:rPr lang="fr-FR" dirty="0"/>
              <a:t> </a:t>
            </a:r>
            <a:r>
              <a:rPr lang="fr-FR" dirty="0" smtClean="0"/>
              <a:t>dans un « parcours » </a:t>
            </a:r>
            <a:r>
              <a:rPr lang="fr-FR" dirty="0"/>
              <a:t>de prévention, dépistage </a:t>
            </a:r>
            <a:r>
              <a:rPr lang="fr-FR" dirty="0" smtClean="0"/>
              <a:t>et prise </a:t>
            </a:r>
            <a:r>
              <a:rPr lang="fr-FR" dirty="0"/>
              <a:t>en charge en santé </a:t>
            </a:r>
            <a:r>
              <a:rPr lang="fr-FR" dirty="0" smtClean="0"/>
              <a:t>sexuelle</a:t>
            </a:r>
          </a:p>
          <a:p>
            <a:r>
              <a:rPr lang="fr-FR" u="sng" dirty="0"/>
              <a:t>O</a:t>
            </a:r>
            <a:r>
              <a:rPr lang="fr-FR" u="sng" dirty="0" smtClean="0"/>
              <a:t>bjectifs</a:t>
            </a:r>
            <a:r>
              <a:rPr lang="fr-FR" dirty="0" smtClean="0"/>
              <a:t> :</a:t>
            </a:r>
          </a:p>
          <a:p>
            <a:r>
              <a:rPr lang="fr-FR" dirty="0" smtClean="0"/>
              <a:t>- </a:t>
            </a:r>
            <a:r>
              <a:rPr lang="fr-FR" dirty="0"/>
              <a:t>Contribuer au renforcement des compétences cliniques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pour </a:t>
            </a:r>
            <a:r>
              <a:rPr lang="fr-FR" dirty="0" smtClean="0"/>
              <a:t>la prise </a:t>
            </a:r>
            <a:r>
              <a:rPr lang="fr-FR" dirty="0"/>
              <a:t>en charge des IST</a:t>
            </a:r>
          </a:p>
          <a:p>
            <a:r>
              <a:rPr lang="fr-FR" dirty="0"/>
              <a:t>- Mettre au service des </a:t>
            </a:r>
            <a:r>
              <a:rPr lang="fr-FR" dirty="0" err="1"/>
              <a:t>CeGIDD</a:t>
            </a:r>
            <a:r>
              <a:rPr lang="fr-FR" dirty="0"/>
              <a:t> l’expertise épidémiologique </a:t>
            </a:r>
            <a:r>
              <a:rPr lang="fr-FR" dirty="0" smtClean="0"/>
              <a:t>des COREVIH </a:t>
            </a:r>
            <a:r>
              <a:rPr lang="fr-FR" dirty="0"/>
              <a:t>pour renforcer le suivi/évaluation</a:t>
            </a:r>
          </a:p>
          <a:p>
            <a:pPr marL="0" indent="0"/>
            <a:r>
              <a:rPr lang="fr-FR" dirty="0" smtClean="0"/>
              <a:t>- Accompagner méthodologiquement </a:t>
            </a:r>
            <a:r>
              <a:rPr lang="fr-FR" dirty="0"/>
              <a:t> </a:t>
            </a:r>
            <a:r>
              <a:rPr lang="fr-FR" dirty="0" smtClean="0"/>
              <a:t>les </a:t>
            </a:r>
            <a:r>
              <a:rPr lang="fr-FR" dirty="0" err="1"/>
              <a:t>CeGIDD</a:t>
            </a:r>
            <a:r>
              <a:rPr lang="fr-FR" dirty="0"/>
              <a:t> afin </a:t>
            </a:r>
            <a:r>
              <a:rPr lang="fr-FR" dirty="0" smtClean="0"/>
              <a:t>d’améliorer leur </a:t>
            </a:r>
            <a:r>
              <a:rPr lang="fr-FR" dirty="0"/>
              <a:t>pratique (approche par population, type d’offre, outils, prise </a:t>
            </a:r>
            <a:r>
              <a:rPr lang="fr-FR" dirty="0" smtClean="0"/>
              <a:t>en charge</a:t>
            </a:r>
            <a:r>
              <a:rPr lang="fr-FR" dirty="0"/>
              <a:t>, évaluation des parcours</a:t>
            </a:r>
            <a:r>
              <a:rPr lang="fr-FR" dirty="0" smtClean="0"/>
              <a:t>)</a:t>
            </a:r>
          </a:p>
          <a:p>
            <a:pPr marL="0" indent="0"/>
            <a:r>
              <a:rPr lang="fr-FR" dirty="0" smtClean="0"/>
              <a:t>- Le </a:t>
            </a:r>
            <a:r>
              <a:rPr lang="fr-FR" dirty="0"/>
              <a:t>groupe doit se positionner au sein du parcours que proposeront les </a:t>
            </a:r>
            <a:r>
              <a:rPr lang="fr-FR" dirty="0" err="1"/>
              <a:t>CeGIDD</a:t>
            </a:r>
            <a:r>
              <a:rPr lang="fr-FR" dirty="0"/>
              <a:t> en particulier sur la prise en charge d’aval quand nécessaire</a:t>
            </a:r>
          </a:p>
          <a:p>
            <a:pPr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215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476672"/>
            <a:ext cx="7520940" cy="4275813"/>
          </a:xfrm>
        </p:spPr>
        <p:txBody>
          <a:bodyPr/>
          <a:lstStyle/>
          <a:p>
            <a:r>
              <a:rPr lang="fr-FR" u="sng" dirty="0" smtClean="0"/>
              <a:t>Les livrables du contrat</a:t>
            </a:r>
            <a:r>
              <a:rPr lang="fr-FR" dirty="0" smtClean="0"/>
              <a:t> </a:t>
            </a:r>
            <a:r>
              <a:rPr lang="fr-FR" b="0" dirty="0" smtClean="0"/>
              <a:t>:</a:t>
            </a:r>
          </a:p>
          <a:p>
            <a:endParaRPr lang="fr-FR" b="0" dirty="0"/>
          </a:p>
          <a:p>
            <a:r>
              <a:rPr lang="fr-FR" dirty="0" smtClean="0"/>
              <a:t>1- </a:t>
            </a:r>
            <a:r>
              <a:rPr lang="fr-FR" dirty="0"/>
              <a:t>Contribution au volet épidémiologique d’un cahier des charges</a:t>
            </a:r>
          </a:p>
          <a:p>
            <a:r>
              <a:rPr lang="fr-FR" dirty="0"/>
              <a:t>pour un </a:t>
            </a:r>
            <a:r>
              <a:rPr lang="fr-FR" dirty="0" smtClean="0"/>
              <a:t>Système d’Information (information </a:t>
            </a:r>
            <a:r>
              <a:rPr lang="fr-FR" dirty="0"/>
              <a:t>à collecter et indicateurs de</a:t>
            </a:r>
          </a:p>
          <a:p>
            <a:r>
              <a:rPr lang="fr-FR" dirty="0"/>
              <a:t>suivi/évaluation</a:t>
            </a:r>
            <a:r>
              <a:rPr lang="fr-FR" dirty="0" smtClean="0"/>
              <a:t>)</a:t>
            </a:r>
          </a:p>
          <a:p>
            <a:r>
              <a:rPr lang="fr-FR" dirty="0" smtClean="0"/>
              <a:t>2- </a:t>
            </a:r>
            <a:r>
              <a:rPr lang="fr-FR" dirty="0"/>
              <a:t>Annuaire de partenaires des COREVIH utiles au </a:t>
            </a:r>
            <a:r>
              <a:rPr lang="fr-FR" dirty="0" err="1"/>
              <a:t>CeGIDD</a:t>
            </a:r>
            <a:endParaRPr lang="fr-FR" dirty="0"/>
          </a:p>
          <a:p>
            <a:r>
              <a:rPr lang="fr-FR" dirty="0" smtClean="0"/>
              <a:t>3- </a:t>
            </a:r>
            <a:r>
              <a:rPr lang="fr-FR" dirty="0"/>
              <a:t>Matériel de formation et plan de formation en santé sexuelle</a:t>
            </a:r>
          </a:p>
          <a:p>
            <a:r>
              <a:rPr lang="fr-FR" dirty="0" smtClean="0"/>
              <a:t>4- </a:t>
            </a:r>
            <a:r>
              <a:rPr lang="fr-FR" dirty="0"/>
              <a:t>Contribution à l’analyse des rapports d’activité des </a:t>
            </a:r>
            <a:r>
              <a:rPr lang="fr-FR" dirty="0" err="1"/>
              <a:t>CeGIDD</a:t>
            </a:r>
            <a:r>
              <a:rPr lang="fr-FR" dirty="0"/>
              <a:t> d’IDF</a:t>
            </a:r>
          </a:p>
          <a:p>
            <a:r>
              <a:rPr lang="fr-FR" dirty="0"/>
              <a:t>( analyse quantitative et qualitative de l’activité)</a:t>
            </a:r>
          </a:p>
          <a:p>
            <a:r>
              <a:rPr lang="fr-FR" dirty="0" smtClean="0"/>
              <a:t>5- </a:t>
            </a:r>
            <a:r>
              <a:rPr lang="fr-FR" dirty="0"/>
              <a:t>Résultat de recherche opérationnelle sur les parcours de soins</a:t>
            </a:r>
          </a:p>
        </p:txBody>
      </p:sp>
    </p:spTree>
    <p:extLst>
      <p:ext uri="{BB962C8B-B14F-4D97-AF65-F5344CB8AC3E}">
        <p14:creationId xmlns:p14="http://schemas.microsoft.com/office/powerpoint/2010/main" val="358462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2960" y="332656"/>
            <a:ext cx="7520940" cy="4347821"/>
          </a:xfrm>
        </p:spPr>
        <p:txBody>
          <a:bodyPr>
            <a:normAutofit/>
          </a:bodyPr>
          <a:lstStyle/>
          <a:p>
            <a:r>
              <a:rPr lang="fr-FR" u="sng" dirty="0" smtClean="0"/>
              <a:t>Livrables réalisés :</a:t>
            </a:r>
          </a:p>
          <a:p>
            <a:endParaRPr lang="fr-FR" dirty="0"/>
          </a:p>
          <a:p>
            <a:pPr marL="0" indent="0"/>
            <a:r>
              <a:rPr lang="fr-FR" sz="2000" dirty="0" smtClean="0"/>
              <a:t>1/ </a:t>
            </a:r>
            <a:r>
              <a:rPr lang="fr-FR" sz="2000" cap="all" dirty="0" smtClean="0"/>
              <a:t>Système </a:t>
            </a:r>
            <a:r>
              <a:rPr lang="fr-FR" sz="2000" cap="all" dirty="0"/>
              <a:t>d’information des </a:t>
            </a:r>
            <a:r>
              <a:rPr lang="fr-FR" sz="2000" cap="all" dirty="0" err="1"/>
              <a:t>CeGIDD</a:t>
            </a:r>
            <a:r>
              <a:rPr lang="fr-FR" sz="2000" cap="all" dirty="0"/>
              <a:t> </a:t>
            </a:r>
            <a:r>
              <a:rPr lang="fr-FR" sz="2000" cap="all" dirty="0" smtClean="0"/>
              <a:t>:</a:t>
            </a:r>
          </a:p>
          <a:p>
            <a:pPr marL="0" indent="0"/>
            <a:endParaRPr lang="fr-FR" sz="2000" cap="all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fr-FR" dirty="0" smtClean="0"/>
              <a:t>Groupe </a:t>
            </a:r>
            <a:r>
              <a:rPr lang="fr-FR" dirty="0"/>
              <a:t>coordonné par </a:t>
            </a:r>
            <a:r>
              <a:rPr lang="fr-FR" dirty="0" smtClean="0"/>
              <a:t>le Dr Imad </a:t>
            </a:r>
            <a:r>
              <a:rPr lang="fr-FR" dirty="0" err="1"/>
              <a:t>Kansau</a:t>
            </a:r>
            <a:r>
              <a:rPr lang="fr-FR" dirty="0"/>
              <a:t> 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Recherche d’une </a:t>
            </a:r>
            <a:r>
              <a:rPr lang="fr-FR" dirty="0"/>
              <a:t>solution </a:t>
            </a:r>
            <a:r>
              <a:rPr lang="fr-FR" dirty="0" smtClean="0"/>
              <a:t>associant </a:t>
            </a:r>
            <a:r>
              <a:rPr lang="fr-FR" dirty="0"/>
              <a:t>qualité technique, bon rapport qualité/prix, disponibilités sur le territoire d’IDF </a:t>
            </a:r>
            <a:r>
              <a:rPr lang="fr-FR" dirty="0" smtClean="0"/>
              <a:t>et </a:t>
            </a:r>
            <a:r>
              <a:rPr lang="fr-FR" dirty="0"/>
              <a:t>possibilité de communiquer. </a:t>
            </a:r>
          </a:p>
          <a:p>
            <a:pPr>
              <a:buFontTx/>
              <a:buChar char="-"/>
            </a:pPr>
            <a:r>
              <a:rPr lang="fr-FR" dirty="0" smtClean="0"/>
              <a:t>Option </a:t>
            </a:r>
            <a:r>
              <a:rPr lang="fr-FR" dirty="0"/>
              <a:t>choisie </a:t>
            </a:r>
            <a:r>
              <a:rPr lang="fr-FR" dirty="0" smtClean="0"/>
              <a:t>: logiciel Cupidon de la société </a:t>
            </a:r>
            <a:r>
              <a:rPr lang="fr-FR" dirty="0" err="1" smtClean="0"/>
              <a:t>Epiconcept</a:t>
            </a:r>
            <a:r>
              <a:rPr lang="fr-FR" dirty="0" smtClean="0"/>
              <a:t> </a:t>
            </a:r>
          </a:p>
          <a:p>
            <a:pPr marL="0" indent="0"/>
            <a:r>
              <a:rPr lang="fr-FR" dirty="0"/>
              <a:t> </a:t>
            </a:r>
            <a:r>
              <a:rPr lang="fr-FR" dirty="0" smtClean="0"/>
              <a:t>     (logiciel 5000€, Interface biologique 5000 €, maintenance annuelle 500 €) 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640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" t="13930" r="-3115" b="4312"/>
          <a:stretch/>
        </p:blipFill>
        <p:spPr bwMode="auto">
          <a:xfrm>
            <a:off x="1043608" y="378272"/>
            <a:ext cx="7235488" cy="42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724128" y="404664"/>
            <a:ext cx="122413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579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 smtClean="0"/>
              <a:t>2/ Annuaire </a:t>
            </a:r>
            <a:r>
              <a:rPr lang="fr-FR" sz="2000" dirty="0"/>
              <a:t>professionnel des </a:t>
            </a:r>
            <a:r>
              <a:rPr lang="fr-FR" sz="2000" dirty="0" err="1" smtClean="0"/>
              <a:t>CeGIDD</a:t>
            </a:r>
            <a:r>
              <a:rPr lang="fr-FR" sz="2000" dirty="0" smtClean="0"/>
              <a:t> </a:t>
            </a:r>
            <a:endParaRPr lang="fr-FR" sz="2000" cap="none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</a:t>
            </a:r>
            <a:r>
              <a:rPr lang="fr-FR" dirty="0" smtClean="0"/>
              <a:t>onstruit </a:t>
            </a:r>
            <a:r>
              <a:rPr lang="fr-FR" dirty="0"/>
              <a:t>pour mettre en relation les </a:t>
            </a:r>
            <a:r>
              <a:rPr lang="fr-FR" dirty="0" err="1"/>
              <a:t>CeGIDD</a:t>
            </a:r>
            <a:r>
              <a:rPr lang="fr-FR" dirty="0"/>
              <a:t> avec les acteurs associatifs pour les actions Hors les </a:t>
            </a:r>
            <a:r>
              <a:rPr lang="fr-FR" dirty="0" smtClean="0"/>
              <a:t>Murs</a:t>
            </a:r>
          </a:p>
          <a:p>
            <a:r>
              <a:rPr lang="fr-FR" dirty="0"/>
              <a:t>R</a:t>
            </a:r>
            <a:r>
              <a:rPr lang="fr-FR" dirty="0" smtClean="0"/>
              <a:t>éalisé par département avec les coordonnées des </a:t>
            </a:r>
            <a:r>
              <a:rPr lang="fr-FR" dirty="0" err="1" smtClean="0"/>
              <a:t>CeGIDD</a:t>
            </a:r>
            <a:r>
              <a:rPr lang="fr-FR" dirty="0" smtClean="0"/>
              <a:t>, antennes, associations présentes dans le champ de la prévention et le dépistage </a:t>
            </a:r>
            <a:r>
              <a:rPr lang="fr-FR" dirty="0"/>
              <a:t>rapide </a:t>
            </a:r>
            <a:r>
              <a:rPr lang="fr-FR" dirty="0" smtClean="0"/>
              <a:t>dans </a:t>
            </a:r>
            <a:r>
              <a:rPr lang="fr-FR" dirty="0"/>
              <a:t>le périmètre du </a:t>
            </a:r>
            <a:r>
              <a:rPr lang="fr-FR" dirty="0" err="1"/>
              <a:t>CeGIDD</a:t>
            </a:r>
            <a:endParaRPr lang="fr-FR" dirty="0" smtClean="0"/>
          </a:p>
          <a:p>
            <a:r>
              <a:rPr lang="fr-FR" dirty="0"/>
              <a:t>D</a:t>
            </a:r>
            <a:r>
              <a:rPr lang="fr-FR" dirty="0" smtClean="0"/>
              <a:t>iffusé aux représentants des </a:t>
            </a:r>
            <a:r>
              <a:rPr lang="fr-FR" dirty="0" err="1" smtClean="0"/>
              <a:t>CeGIDD</a:t>
            </a:r>
            <a:r>
              <a:rPr lang="fr-FR" dirty="0" smtClean="0"/>
              <a:t> et associations </a:t>
            </a:r>
            <a:r>
              <a:rPr lang="fr-FR" dirty="0"/>
              <a:t>présentes afin </a:t>
            </a:r>
            <a:r>
              <a:rPr lang="fr-FR" dirty="0" smtClean="0"/>
              <a:t>d’être consulté en interne</a:t>
            </a:r>
          </a:p>
          <a:p>
            <a:r>
              <a:rPr lang="fr-FR" dirty="0" smtClean="0"/>
              <a:t>Mise à jour tout les 6 mois (prochaine mise à jour fin juin)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868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" t="18616" r="-5320" b="14548"/>
          <a:stretch/>
        </p:blipFill>
        <p:spPr bwMode="auto">
          <a:xfrm>
            <a:off x="611560" y="188640"/>
            <a:ext cx="8371284" cy="47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65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1721</TotalTime>
  <Words>682</Words>
  <Application>Microsoft Office PowerPoint</Application>
  <PresentationFormat>Affichage à l'écran (4:3)</PresentationFormat>
  <Paragraphs>121</Paragraphs>
  <Slides>13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Angles</vt:lpstr>
      <vt:lpstr>Bilan action 3 accompagnement de la reforme des cegidd par un appui technique des acteurs</vt:lpstr>
      <vt:lpstr>Présentation PowerPoint</vt:lpstr>
      <vt:lpstr>Présentation PowerPoint</vt:lpstr>
      <vt:lpstr> </vt:lpstr>
      <vt:lpstr>Présentation PowerPoint</vt:lpstr>
      <vt:lpstr>Présentation PowerPoint</vt:lpstr>
      <vt:lpstr>Présentation PowerPoint</vt:lpstr>
      <vt:lpstr>2/ Annuaire professionnel des CeGIDD </vt:lpstr>
      <vt:lpstr>Présentation PowerPoint</vt:lpstr>
      <vt:lpstr>3/ Projet de formation des personnels CeGIDD à la santé sexuelle </vt:lpstr>
      <vt:lpstr>Convention type entre CeGIDD et STRUCTURES Hors les Murs (indicateur de suivi et resultats)</vt:lpstr>
      <vt:lpstr>Présentation PowerPoint</vt:lpstr>
      <vt:lpstr>Présentation PowerPoint</vt:lpstr>
    </vt:vector>
  </TitlesOfParts>
  <Company>APHP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de service  COREVIH IDF SUD</dc:title>
  <dc:creator>SAGOT Philippe</dc:creator>
  <cp:lastModifiedBy>SAGOT Philippe</cp:lastModifiedBy>
  <cp:revision>80</cp:revision>
  <cp:lastPrinted>2018-06-04T09:04:43Z</cp:lastPrinted>
  <dcterms:created xsi:type="dcterms:W3CDTF">2018-04-12T07:02:18Z</dcterms:created>
  <dcterms:modified xsi:type="dcterms:W3CDTF">2018-06-06T08:12:16Z</dcterms:modified>
</cp:coreProperties>
</file>