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7" r:id="rId3"/>
    <p:sldId id="258" r:id="rId4"/>
    <p:sldId id="270" r:id="rId5"/>
    <p:sldId id="271" r:id="rId6"/>
    <p:sldId id="259" r:id="rId7"/>
    <p:sldId id="299" r:id="rId8"/>
    <p:sldId id="300" r:id="rId9"/>
    <p:sldId id="261" r:id="rId10"/>
    <p:sldId id="262" r:id="rId11"/>
    <p:sldId id="274" r:id="rId12"/>
    <p:sldId id="275" r:id="rId13"/>
    <p:sldId id="296" r:id="rId14"/>
    <p:sldId id="263" r:id="rId15"/>
    <p:sldId id="276" r:id="rId16"/>
    <p:sldId id="302" r:id="rId17"/>
    <p:sldId id="277" r:id="rId18"/>
    <p:sldId id="264" r:id="rId19"/>
    <p:sldId id="278" r:id="rId20"/>
    <p:sldId id="292" r:id="rId21"/>
    <p:sldId id="295" r:id="rId22"/>
    <p:sldId id="279" r:id="rId23"/>
    <p:sldId id="268" r:id="rId24"/>
    <p:sldId id="265" r:id="rId25"/>
    <p:sldId id="301" r:id="rId26"/>
    <p:sldId id="267" r:id="rId27"/>
    <p:sldId id="280" r:id="rId28"/>
    <p:sldId id="281" r:id="rId29"/>
    <p:sldId id="297" r:id="rId30"/>
    <p:sldId id="283" r:id="rId31"/>
    <p:sldId id="284" r:id="rId32"/>
    <p:sldId id="269" r:id="rId33"/>
    <p:sldId id="285" r:id="rId34"/>
    <p:sldId id="286" r:id="rId35"/>
    <p:sldId id="287" r:id="rId36"/>
    <p:sldId id="288" r:id="rId37"/>
    <p:sldId id="289" r:id="rId38"/>
    <p:sldId id="303" r:id="rId39"/>
    <p:sldId id="304" r:id="rId40"/>
    <p:sldId id="290" r:id="rId41"/>
    <p:sldId id="291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117" d="100"/>
          <a:sy n="117" d="100"/>
        </p:scale>
        <p:origin x="-414" y="210"/>
      </p:cViewPr>
      <p:guideLst>
        <p:guide orient="horz" pos="24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473C9-CDB6-478C-9F7E-83EEF40A1F7B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3010E-EB55-4F08-8D0E-3CC8C89B68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37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42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00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092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09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195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51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0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2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23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3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069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4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4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0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38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60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7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80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12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817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52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2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398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74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20606" y="6356350"/>
            <a:ext cx="2133600" cy="365125"/>
          </a:xfrm>
        </p:spPr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050" name="Picture 2" descr="http://intranet/article/attach/comm/edition/comm_edition_10264_1296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86" y="6186830"/>
            <a:ext cx="898550" cy="6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0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50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713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23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76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16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83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41370" y="6356350"/>
            <a:ext cx="2133600" cy="365125"/>
          </a:xfrm>
        </p:spPr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Picture 2" descr="http://intranet/article/attach/comm/edition/comm_edition_10264_1296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86" y="6186830"/>
            <a:ext cx="898550" cy="6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4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5582" y="6117777"/>
            <a:ext cx="806416" cy="60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25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92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89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D259-4D8A-4704-8B12-63D623CF2AF9}" type="datetimeFigureOut">
              <a:rPr lang="fr-FR" smtClean="0"/>
              <a:t>15/01/2015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62AF-F9D9-4A98-B3D0-2BD37D3E1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61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1D19-EC6B-44C5-B83F-32DA171D3B67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10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s.sante.fr/Dossiers-thematiques/Maladies-infectieuses/VIH-sida-IST/Infection-a-VIH-et-sida/Actualites" TargetMode="External"/><Relationship Id="rId2" Type="http://schemas.openxmlformats.org/officeDocument/2006/relationships/hyperlink" Target="http://www.invs.sante.fr/beh/2014/32-33/2014_32-33_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79512" y="2163763"/>
            <a:ext cx="7848872" cy="340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r-FR" sz="4200" dirty="0" smtClean="0">
                <a:solidFill>
                  <a:schemeClr val="bg1"/>
                </a:solidFill>
              </a:rPr>
              <a:t>Données épidémiologiques VIH/sida</a:t>
            </a:r>
          </a:p>
          <a:p>
            <a:pPr>
              <a:lnSpc>
                <a:spcPct val="110000"/>
              </a:lnSpc>
            </a:pPr>
            <a:r>
              <a:rPr lang="fr-FR" sz="3200" dirty="0" smtClean="0">
                <a:solidFill>
                  <a:schemeClr val="bg1"/>
                </a:solidFill>
              </a:rPr>
              <a:t>France entière et par Corevih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Décembre 2014</a:t>
            </a:r>
            <a:endParaRPr lang="fr-FR" sz="2200" dirty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Unité VHIT (VIH-Hépatites-IST-tuberculose), Institut de Veille Sanitaire, </a:t>
            </a:r>
            <a:br>
              <a:rPr lang="fr-FR" sz="2200" dirty="0" smtClean="0">
                <a:solidFill>
                  <a:schemeClr val="bg1"/>
                </a:solidFill>
              </a:rPr>
            </a:br>
            <a:r>
              <a:rPr lang="fr-FR" sz="2200" dirty="0" smtClean="0">
                <a:solidFill>
                  <a:schemeClr val="bg1"/>
                </a:solidFill>
              </a:rPr>
              <a:t>Saint-Maurice (94)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CNR du VIH, Inserm U966, CHU Bretonneau, Tours (37)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E1E8-7B55-41AF-AD48-A7F712FA4F44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2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Environ 6 200 personnes [5 800-6 700]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ont découvert leur séropositivité en 2013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8250"/>
            <a:ext cx="6964883" cy="464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6460331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7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Les Corevih Ile-de-France Centre et Guyane présentent les taux de découvertes de séropositivité les plus élevés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16658"/>
            <a:ext cx="510857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0566" y="3024964"/>
            <a:ext cx="2016056" cy="17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égende encadrée 1 4"/>
          <p:cNvSpPr/>
          <p:nvPr/>
        </p:nvSpPr>
        <p:spPr>
          <a:xfrm>
            <a:off x="6980566" y="3024964"/>
            <a:ext cx="2016056" cy="1776049"/>
          </a:xfrm>
          <a:prstGeom prst="borderCallout1">
            <a:avLst>
              <a:gd name="adj1" fmla="val 48557"/>
              <a:gd name="adj2" fmla="val 420"/>
              <a:gd name="adj3" fmla="val 81790"/>
              <a:gd name="adj4" fmla="val -351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149" name="Picture 5" descr="U:\VIC\01_DOVIH\TRIM\TRIM134\cartes\CARTES PAR COREVIH\DO VIH IDF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3978"/>
            <a:ext cx="2183606" cy="18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égende encadrée 1 5"/>
          <p:cNvSpPr/>
          <p:nvPr/>
        </p:nvSpPr>
        <p:spPr>
          <a:xfrm>
            <a:off x="339570" y="1423977"/>
            <a:ext cx="2183606" cy="1845469"/>
          </a:xfrm>
          <a:prstGeom prst="borderCallout1">
            <a:avLst>
              <a:gd name="adj1" fmla="val 48305"/>
              <a:gd name="adj2" fmla="val 101132"/>
              <a:gd name="adj3" fmla="val 57289"/>
              <a:gd name="adj4" fmla="val 192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984186" y="5733256"/>
            <a:ext cx="45401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Découvertes de séropositivité en 2013 / million d’habitants :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2100" y="6397878"/>
            <a:ext cx="77041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Sources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 smtClean="0">
                <a:latin typeface="Arial Narrow" pitchFamily="34" charset="0"/>
              </a:rPr>
              <a:t>                    Insee</a:t>
            </a:r>
            <a:r>
              <a:rPr lang="fr-FR" sz="1000" dirty="0">
                <a:latin typeface="Arial Narrow" pitchFamily="34" charset="0"/>
              </a:rPr>
              <a:t>, population légale au </a:t>
            </a:r>
            <a:r>
              <a:rPr lang="fr-FR" sz="1000" dirty="0" smtClean="0">
                <a:latin typeface="Arial Narrow" pitchFamily="34" charset="0"/>
              </a:rPr>
              <a:t>01/01/2011 </a:t>
            </a:r>
            <a:r>
              <a:rPr lang="fr-FR" sz="1000" dirty="0">
                <a:latin typeface="Arial Narrow" pitchFamily="34" charset="0"/>
              </a:rPr>
              <a:t>par commune, département et région, mise à jour janvier </a:t>
            </a:r>
            <a:r>
              <a:rPr lang="fr-FR" sz="1000" dirty="0" smtClean="0">
                <a:latin typeface="Arial Narrow" pitchFamily="34" charset="0"/>
              </a:rPr>
              <a:t>2014</a:t>
            </a:r>
            <a:endParaRPr lang="fr-FR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263" y="114217"/>
            <a:ext cx="8229600" cy="983063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Depuis 2012,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la majorité des découvertes de séropositivité VIH se font en métropole hors Ile-de-France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6" y="1377610"/>
            <a:ext cx="5791198" cy="426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</a:t>
            </a:r>
            <a:r>
              <a:rPr lang="fr-FR" sz="1000" b="0" dirty="0" smtClean="0"/>
              <a:t>délais, la </a:t>
            </a:r>
            <a:r>
              <a:rPr lang="fr-FR" sz="1000" b="0" dirty="0"/>
              <a:t>sous </a:t>
            </a:r>
            <a:r>
              <a:rPr lang="fr-FR" sz="1000" b="0" dirty="0" smtClean="0"/>
              <a:t>déclaration et les valeurs manquantes</a:t>
            </a:r>
            <a:endParaRPr lang="fr-FR" sz="1000" b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6883420" y="1535634"/>
            <a:ext cx="2211996" cy="29179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1162050">
              <a:spcBef>
                <a:spcPts val="0"/>
              </a:spcBef>
            </a:pP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</a:rPr>
              <a:t>Domicile en 2013 :</a:t>
            </a:r>
          </a:p>
          <a:p>
            <a:pPr defTabSz="1162050">
              <a:spcBef>
                <a:spcPts val="600"/>
              </a:spcBef>
            </a:pPr>
            <a:r>
              <a:rPr lang="fr-FR" b="1" dirty="0" smtClean="0">
                <a:solidFill>
                  <a:srgbClr val="009900"/>
                </a:solidFill>
                <a:latin typeface="Arial Narrow" pitchFamily="34" charset="0"/>
              </a:rPr>
              <a:t>48% métropole hors Ile-de-France</a:t>
            </a:r>
          </a:p>
          <a:p>
            <a:pPr defTabSz="1162050">
              <a:spcBef>
                <a:spcPts val="600"/>
              </a:spcBef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42% Ile-de-France</a:t>
            </a:r>
          </a:p>
          <a:p>
            <a:pPr defTabSz="1162050">
              <a:spcBef>
                <a:spcPts val="600"/>
              </a:spcBef>
            </a:pPr>
            <a:endParaRPr lang="fr-FR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  <a:p>
            <a:pPr defTabSz="1162050">
              <a:spcBef>
                <a:spcPts val="600"/>
              </a:spcBef>
            </a:pPr>
            <a:endParaRPr lang="fr-FR" b="1" dirty="0" smtClean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  <a:p>
            <a:pPr defTabSz="1162050">
              <a:spcBef>
                <a:spcPts val="600"/>
              </a:spcBef>
            </a:pPr>
            <a:endParaRPr lang="fr-FR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  <a:p>
            <a:pPr defTabSz="1162050">
              <a:spcBef>
                <a:spcPts val="600"/>
              </a:spcBef>
            </a:pPr>
            <a:r>
              <a:rPr lang="fr-FR" b="1" dirty="0" smtClean="0">
                <a:solidFill>
                  <a:srgbClr val="00B0F0"/>
                </a:solidFill>
                <a:latin typeface="Arial Narrow" pitchFamily="34" charset="0"/>
              </a:rPr>
              <a:t>8% DOM</a:t>
            </a:r>
          </a:p>
        </p:txBody>
      </p:sp>
    </p:spTree>
    <p:extLst>
      <p:ext uri="{BB962C8B-B14F-4D97-AF65-F5344CB8AC3E}">
        <p14:creationId xmlns:p14="http://schemas.microsoft.com/office/powerpoint/2010/main" val="32223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753" y="-27384"/>
            <a:ext cx="8908869" cy="898241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Nombre de découvertes de séropositivité en 2013</a:t>
            </a:r>
            <a:b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en ville et à l’hôpital, par Corevih 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915073"/>
              </p:ext>
            </p:extLst>
          </p:nvPr>
        </p:nvGraphicFramePr>
        <p:xfrm>
          <a:off x="292100" y="822960"/>
          <a:ext cx="8395387" cy="4983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62004"/>
                <a:gridCol w="388743"/>
                <a:gridCol w="618309"/>
                <a:gridCol w="775063"/>
                <a:gridCol w="896983"/>
                <a:gridCol w="1741714"/>
                <a:gridCol w="409303"/>
                <a:gridCol w="635726"/>
                <a:gridCol w="783771"/>
                <a:gridCol w="78377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Taux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/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M 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hab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fr-FR" sz="120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DO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ville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DO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hôpital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Taux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/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M hab.</a:t>
                      </a:r>
                      <a:endParaRPr lang="fr-FR" sz="120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DO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ville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DO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hôpital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IdF Sud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229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58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latin typeface="+mn-lt"/>
                        </a:rPr>
                        <a:t> Grenoble</a:t>
                      </a:r>
                      <a:endParaRPr lang="fr-FR" sz="1400" dirty="0" smtClean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89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53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46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34</a:t>
                      </a:r>
                      <a:endParaRPr lang="fr-FR" sz="1100" b="0" i="0" u="none" strike="noStrike" kern="1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Martinique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229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mbria"/>
                        </a:rPr>
                        <a:t>235</a:t>
                      </a:r>
                    </a:p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**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1014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Nord Pas-de-Calais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48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61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Pays-de-la-Loire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62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Centre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827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Picardie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218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Paca Marseille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66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Nord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209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Paca Nice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158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Ouest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94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Réunion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74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397878"/>
            <a:ext cx="77041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Sources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 smtClean="0">
                <a:latin typeface="Arial Narrow" pitchFamily="34" charset="0"/>
              </a:rPr>
              <a:t>                    Insee</a:t>
            </a:r>
            <a:r>
              <a:rPr lang="fr-FR" sz="1000" dirty="0">
                <a:latin typeface="Arial Narrow" pitchFamily="34" charset="0"/>
              </a:rPr>
              <a:t>, population légale au </a:t>
            </a:r>
            <a:r>
              <a:rPr lang="fr-FR" sz="1000" dirty="0" smtClean="0">
                <a:latin typeface="Arial Narrow" pitchFamily="34" charset="0"/>
              </a:rPr>
              <a:t>01/01/2011 </a:t>
            </a:r>
            <a:r>
              <a:rPr lang="fr-FR" sz="1000" dirty="0">
                <a:latin typeface="Arial Narrow" pitchFamily="34" charset="0"/>
              </a:rPr>
              <a:t>par commune, département et région, mise à jour janvier </a:t>
            </a:r>
            <a:r>
              <a:rPr lang="fr-FR" sz="1000" dirty="0" smtClean="0">
                <a:latin typeface="Arial Narrow" pitchFamily="34" charset="0"/>
              </a:rPr>
              <a:t>2014</a:t>
            </a:r>
            <a:endParaRPr lang="fr-FR" sz="1000" dirty="0">
              <a:latin typeface="Arial Narrow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+mn-lt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+mj-lt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172" y="164279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Stabilité 2012-2013 du nombre de découvertes de séropositivité par pays de naissance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4" y="1196417"/>
            <a:ext cx="6292689" cy="435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504703" y="1589689"/>
            <a:ext cx="2211996" cy="382622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62050">
              <a:spcBef>
                <a:spcPts val="0"/>
              </a:spcBef>
            </a:pPr>
            <a:r>
              <a:rPr lang="fr-FR" sz="2000" dirty="0">
                <a:latin typeface="Arial Narrow" pitchFamily="34" charset="0"/>
              </a:rPr>
              <a:t>E</a:t>
            </a:r>
            <a:r>
              <a:rPr lang="fr-FR" sz="2000" dirty="0" smtClean="0">
                <a:latin typeface="Arial Narrow" pitchFamily="34" charset="0"/>
              </a:rPr>
              <a:t>n 2013 :</a:t>
            </a:r>
          </a:p>
          <a:p>
            <a:pPr algn="ctr" defTabSz="1162050">
              <a:spcBef>
                <a:spcPts val="0"/>
              </a:spcBef>
            </a:pPr>
            <a:endParaRPr lang="fr-FR" sz="2000" dirty="0" smtClean="0">
              <a:latin typeface="Arial Narrow" pitchFamily="34" charset="0"/>
            </a:endParaRPr>
          </a:p>
          <a:p>
            <a:pPr algn="ctr" defTabSz="1162050">
              <a:spcBef>
                <a:spcPts val="600"/>
              </a:spcBef>
            </a:pPr>
            <a:r>
              <a:rPr lang="fr-FR" sz="2000" dirty="0" smtClean="0">
                <a:solidFill>
                  <a:srgbClr val="009900"/>
                </a:solidFill>
                <a:latin typeface="Arial Narrow" pitchFamily="34" charset="0"/>
              </a:rPr>
              <a:t>54% France</a:t>
            </a:r>
          </a:p>
          <a:p>
            <a:pPr algn="ctr" defTabSz="1162050">
              <a:spcBef>
                <a:spcPts val="600"/>
              </a:spcBef>
            </a:pPr>
            <a:endParaRPr lang="fr-FR" sz="2000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defTabSz="1162050">
              <a:spcBef>
                <a:spcPts val="600"/>
              </a:spcBef>
            </a:pPr>
            <a:r>
              <a:rPr lang="fr-FR" sz="2000" dirty="0" smtClean="0">
                <a:solidFill>
                  <a:srgbClr val="FF9933"/>
                </a:solidFill>
                <a:latin typeface="Arial Narrow" pitchFamily="34" charset="0"/>
              </a:rPr>
              <a:t>31% Afrique subsaharienne</a:t>
            </a:r>
            <a:endParaRPr lang="fr-FR" sz="2000" dirty="0">
              <a:solidFill>
                <a:srgbClr val="FF9933"/>
              </a:solidFill>
              <a:latin typeface="Arial Narrow" pitchFamily="34" charset="0"/>
            </a:endParaRPr>
          </a:p>
          <a:p>
            <a:pPr algn="ctr" defTabSz="1162050">
              <a:spcBef>
                <a:spcPts val="1200"/>
              </a:spcBef>
            </a:pPr>
            <a:r>
              <a:rPr lang="fr-FR" sz="2000" dirty="0" smtClean="0">
                <a:solidFill>
                  <a:srgbClr val="33CCFF"/>
                </a:solidFill>
                <a:latin typeface="Arial Narrow" pitchFamily="34" charset="0"/>
              </a:rPr>
              <a:t>6% Amériques, Haïti</a:t>
            </a:r>
          </a:p>
          <a:p>
            <a:pPr algn="ctr" defTabSz="1162050">
              <a:spcBef>
                <a:spcPts val="600"/>
              </a:spcBef>
            </a:pPr>
            <a:r>
              <a:rPr lang="fr-FR" sz="2000" dirty="0">
                <a:solidFill>
                  <a:srgbClr val="A6A6A6"/>
                </a:solidFill>
                <a:latin typeface="Arial Narrow" pitchFamily="34" charset="0"/>
              </a:rPr>
              <a:t>5</a:t>
            </a:r>
            <a:r>
              <a:rPr lang="fr-FR" sz="2000" dirty="0" smtClean="0">
                <a:solidFill>
                  <a:srgbClr val="A6A6A6"/>
                </a:solidFill>
                <a:latin typeface="Arial Narrow" pitchFamily="34" charset="0"/>
              </a:rPr>
              <a:t>% Autre</a:t>
            </a:r>
          </a:p>
          <a:p>
            <a:pPr algn="ctr" defTabSz="1162050">
              <a:spcBef>
                <a:spcPts val="600"/>
              </a:spcBef>
            </a:pPr>
            <a:r>
              <a:rPr lang="fr-FR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Narrow" pitchFamily="34" charset="0"/>
              </a:rPr>
              <a:t>4% Europe hors France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700" y="5580529"/>
            <a:ext cx="8808544" cy="584775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algn="ctr"/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2012-2013 : année d’arrivée en France renseignée pour 30% des personnes nées à l’étranger. </a:t>
            </a:r>
          </a:p>
          <a:p>
            <a:pPr algn="ctr"/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Pour la moitié (54%) d’entre elles, le diagnostic est posé dans la même année, ou l’année suivant l’arrivée en France.</a:t>
            </a:r>
            <a:endParaRPr lang="fr-FR" sz="16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388" y="6453188"/>
            <a:ext cx="8137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Source :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InVS, données DO VIH au 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31/12/2013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corrigées pour les délais, la sous déclaration et les valeurs 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manquantes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kern="0" dirty="0"/>
              <a:t> </a:t>
            </a:r>
            <a:r>
              <a:rPr lang="fr-FR" sz="1000" b="0" kern="0" dirty="0" smtClean="0"/>
              <a:t>               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(sauf année d’arrivée en France, données brutes)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Découvertes de séropositivité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en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2013 selon le pays de naissance,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par Corevih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17140"/>
              </p:ext>
            </p:extLst>
          </p:nvPr>
        </p:nvGraphicFramePr>
        <p:xfrm>
          <a:off x="539552" y="982980"/>
          <a:ext cx="8129089" cy="4663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197"/>
                <a:gridCol w="478972"/>
                <a:gridCol w="870857"/>
                <a:gridCol w="914400"/>
                <a:gridCol w="1994263"/>
                <a:gridCol w="522514"/>
                <a:gridCol w="879566"/>
                <a:gridCol w="10363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nés en France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nés dans un autre pays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nés en France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nés dans un autre pays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71%</a:t>
                      </a: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Pas-de-Calais*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Centre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Nord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Nice*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Ouest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10536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+mn-lt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+mj-lt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70" y="83049"/>
            <a:ext cx="9074330" cy="1143000"/>
          </a:xfrm>
        </p:spPr>
        <p:txBody>
          <a:bodyPr>
            <a:no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Découvertes de séropositivité par mode de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 contamination: 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/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un palier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en 2012-2013 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5" y="1505772"/>
            <a:ext cx="61023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439515" y="2047208"/>
            <a:ext cx="2356012" cy="29843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62050">
              <a:spcBef>
                <a:spcPts val="0"/>
              </a:spcBef>
            </a:pPr>
            <a:r>
              <a:rPr lang="fr-FR" sz="2000" b="1" dirty="0">
                <a:latin typeface="Arial Narrow" pitchFamily="34" charset="0"/>
              </a:rPr>
              <a:t>E</a:t>
            </a:r>
            <a:r>
              <a:rPr lang="fr-FR" sz="2000" b="1" dirty="0" smtClean="0">
                <a:latin typeface="Arial Narrow" pitchFamily="34" charset="0"/>
              </a:rPr>
              <a:t>n 2013 :</a:t>
            </a:r>
          </a:p>
          <a:p>
            <a:pPr algn="ctr" defTabSz="1162050">
              <a:spcBef>
                <a:spcPts val="0"/>
              </a:spcBef>
            </a:pPr>
            <a:endParaRPr lang="fr-FR" sz="2000" b="1" dirty="0" smtClean="0">
              <a:latin typeface="Arial Narrow" pitchFamily="34" charset="0"/>
            </a:endParaRPr>
          </a:p>
          <a:p>
            <a:pPr algn="ctr" defTabSz="1162050">
              <a:spcBef>
                <a:spcPts val="600"/>
              </a:spcBef>
            </a:pPr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</a:rPr>
              <a:t>55% Hétérosexuels</a:t>
            </a:r>
          </a:p>
          <a:p>
            <a:pPr algn="ctr" defTabSz="1162050">
              <a:spcBef>
                <a:spcPts val="1200"/>
              </a:spcBef>
            </a:pPr>
            <a:r>
              <a:rPr lang="fr-FR" sz="2000" b="1" dirty="0" smtClean="0">
                <a:solidFill>
                  <a:srgbClr val="00B0F0"/>
                </a:solidFill>
                <a:latin typeface="Arial Narrow" pitchFamily="34" charset="0"/>
              </a:rPr>
              <a:t>43</a:t>
            </a:r>
            <a:r>
              <a:rPr lang="fr-FR" sz="2000" b="1" dirty="0">
                <a:solidFill>
                  <a:srgbClr val="00B0F0"/>
                </a:solidFill>
                <a:latin typeface="Arial Narrow" pitchFamily="34" charset="0"/>
              </a:rPr>
              <a:t>% </a:t>
            </a:r>
            <a:r>
              <a:rPr lang="fr-FR" sz="2000" b="1" dirty="0" smtClean="0">
                <a:solidFill>
                  <a:srgbClr val="00B0F0"/>
                </a:solidFill>
                <a:latin typeface="Arial Narrow" pitchFamily="34" charset="0"/>
              </a:rPr>
              <a:t>HSH</a:t>
            </a:r>
            <a:endParaRPr lang="fr-FR" sz="2000" b="1" dirty="0">
              <a:solidFill>
                <a:srgbClr val="00B0F0"/>
              </a:solidFill>
              <a:latin typeface="Arial Narrow" pitchFamily="34" charset="0"/>
            </a:endParaRPr>
          </a:p>
          <a:p>
            <a:pPr algn="ctr" defTabSz="1162050">
              <a:spcBef>
                <a:spcPts val="1200"/>
              </a:spcBef>
            </a:pPr>
            <a:endParaRPr lang="fr-FR" sz="2000" b="1" dirty="0" smtClean="0">
              <a:solidFill>
                <a:srgbClr val="33CCFF"/>
              </a:solidFill>
              <a:latin typeface="Arial Narrow" pitchFamily="34" charset="0"/>
            </a:endParaRPr>
          </a:p>
          <a:p>
            <a:pPr algn="ctr" defTabSz="1162050">
              <a:spcBef>
                <a:spcPts val="1200"/>
              </a:spcBef>
            </a:pPr>
            <a:r>
              <a:rPr lang="fr-FR" sz="2000" b="1" dirty="0" smtClean="0">
                <a:solidFill>
                  <a:srgbClr val="33CC33"/>
                </a:solidFill>
                <a:latin typeface="Arial Narrow" pitchFamily="34" charset="0"/>
              </a:rPr>
              <a:t>1% UDI</a:t>
            </a:r>
          </a:p>
          <a:p>
            <a:pPr algn="ctr" defTabSz="1162050">
              <a:spcBef>
                <a:spcPts val="600"/>
              </a:spcBef>
            </a:pPr>
            <a:r>
              <a:rPr lang="fr-FR" sz="2000" b="1" dirty="0" smtClean="0">
                <a:solidFill>
                  <a:srgbClr val="A6A6A6"/>
                </a:solidFill>
                <a:latin typeface="Arial Narrow" pitchFamily="34" charset="0"/>
              </a:rPr>
              <a:t>1% Autre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-128"/>
              </a:rPr>
              <a:t>Source :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-128"/>
              </a:rPr>
              <a:t>InVS, données DO VIH au 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-128"/>
              </a:rPr>
              <a:t>31/12/2013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-128"/>
              </a:rPr>
              <a:t>corrigées pour les délais, la sous déclaration et les valeurs manquantes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Principaux modes de contamination des personnes découvrant leur séropositivité en 2013, par Corevih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438974"/>
              </p:ext>
            </p:extLst>
          </p:nvPr>
        </p:nvGraphicFramePr>
        <p:xfrm>
          <a:off x="539552" y="982980"/>
          <a:ext cx="8129089" cy="4663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197"/>
                <a:gridCol w="478972"/>
                <a:gridCol w="870857"/>
                <a:gridCol w="914400"/>
                <a:gridCol w="1994263"/>
                <a:gridCol w="522514"/>
                <a:gridCol w="879566"/>
                <a:gridCol w="10363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rapports homo- sexuels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rapports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hétéro-sexuels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rapports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homo-sexuels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rapports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hétéro-sexuels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.38%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Pas-de-Calais*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Centre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Nord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Nice*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Ouest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10536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+mn-lt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+mj-lt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4217"/>
            <a:ext cx="9144000" cy="944562"/>
          </a:xfrm>
        </p:spPr>
        <p:txBody>
          <a:bodyPr lIns="0" rIns="0">
            <a:noAutofit/>
          </a:bodyPr>
          <a:lstStyle/>
          <a:p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Les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motifs de réalisation des sérologies positives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évoluent : </a:t>
            </a:r>
            <a:r>
              <a:rPr lang="fr-FR" sz="24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/>
            </a:r>
            <a:br>
              <a:rPr lang="fr-FR" sz="24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0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diminution des motifs « signes cliniques », augmentation </a:t>
            </a:r>
            <a:r>
              <a:rPr lang="fr-FR" sz="20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des </a:t>
            </a:r>
            <a:r>
              <a:rPr lang="fr-FR" sz="20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« dépistages orientés</a:t>
            </a:r>
            <a:r>
              <a:rPr lang="fr-FR" sz="20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 </a:t>
            </a:r>
            <a:r>
              <a:rPr lang="fr-FR" sz="20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»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6" y="1475875"/>
            <a:ext cx="6279830" cy="423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368715" y="1984935"/>
            <a:ext cx="2628583" cy="26560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62050">
              <a:spcBef>
                <a:spcPts val="0"/>
              </a:spcBef>
            </a:pPr>
            <a:r>
              <a:rPr lang="fr-FR" dirty="0" smtClean="0">
                <a:solidFill>
                  <a:schemeClr val="tx2"/>
                </a:solidFill>
              </a:rPr>
              <a:t>E</a:t>
            </a:r>
            <a:r>
              <a:rPr lang="fr-FR" sz="1800" dirty="0" smtClean="0">
                <a:solidFill>
                  <a:schemeClr val="tx2"/>
                </a:solidFill>
              </a:rPr>
              <a:t>n 2013 :</a:t>
            </a:r>
          </a:p>
          <a:p>
            <a:pPr algn="ctr" defTabSz="1162050">
              <a:spcBef>
                <a:spcPts val="600"/>
              </a:spcBef>
            </a:pPr>
            <a:r>
              <a:rPr lang="fr-FR" sz="1800" b="0" dirty="0" smtClean="0">
                <a:solidFill>
                  <a:srgbClr val="33CC33"/>
                </a:solidFill>
              </a:rPr>
              <a:t>28% Signes cliniques ou biologiques</a:t>
            </a:r>
          </a:p>
          <a:p>
            <a:pPr algn="ctr" defTabSz="1162050">
              <a:spcBef>
                <a:spcPts val="1200"/>
              </a:spcBef>
            </a:pPr>
            <a:r>
              <a:rPr lang="fr-FR" sz="1800" b="0" dirty="0">
                <a:solidFill>
                  <a:srgbClr val="FF0000"/>
                </a:solidFill>
              </a:rPr>
              <a:t>23% Bilans, grossesse</a:t>
            </a:r>
          </a:p>
          <a:p>
            <a:pPr algn="ctr" defTabSz="1162050">
              <a:spcBef>
                <a:spcPts val="1200"/>
              </a:spcBef>
            </a:pPr>
            <a:r>
              <a:rPr lang="fr-FR" sz="1800" b="0" dirty="0" smtClean="0">
                <a:solidFill>
                  <a:srgbClr val="0000FF"/>
                </a:solidFill>
              </a:rPr>
              <a:t>21% Exposition récente</a:t>
            </a:r>
            <a:endParaRPr lang="fr-FR" sz="1800" b="0" dirty="0" smtClean="0">
              <a:solidFill>
                <a:srgbClr val="33CCCC"/>
              </a:solidFill>
            </a:endParaRPr>
          </a:p>
          <a:p>
            <a:pPr algn="ctr" defTabSz="1162050">
              <a:spcBef>
                <a:spcPts val="600"/>
              </a:spcBef>
            </a:pPr>
            <a:r>
              <a:rPr lang="fr-FR" sz="1800" b="0" dirty="0" smtClean="0">
                <a:solidFill>
                  <a:srgbClr val="A6A6A6"/>
                </a:solidFill>
              </a:rPr>
              <a:t>15% Autre</a:t>
            </a:r>
          </a:p>
          <a:p>
            <a:pPr algn="ctr" defTabSz="1162050">
              <a:spcBef>
                <a:spcPts val="0"/>
              </a:spcBef>
            </a:pPr>
            <a:r>
              <a:rPr lang="fr-FR" sz="1800" b="0" dirty="0" smtClean="0">
                <a:solidFill>
                  <a:srgbClr val="990000"/>
                </a:solidFill>
              </a:rPr>
              <a:t>14% Dépistage </a:t>
            </a:r>
            <a:r>
              <a:rPr lang="fr-FR" sz="1800" b="0" dirty="0">
                <a:solidFill>
                  <a:srgbClr val="990000"/>
                </a:solidFill>
              </a:rPr>
              <a:t>orienté*</a:t>
            </a:r>
            <a:r>
              <a:rPr lang="fr-FR" sz="1800" b="0" dirty="0" smtClean="0">
                <a:solidFill>
                  <a:schemeClr val="accent2"/>
                </a:solidFill>
              </a:rPr>
              <a:t> </a:t>
            </a:r>
            <a:endParaRPr lang="fr-FR" sz="1800" b="0" dirty="0">
              <a:solidFill>
                <a:srgbClr val="990000"/>
              </a:solidFill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12678" y="5786680"/>
            <a:ext cx="85685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200" b="0" dirty="0" smtClean="0">
                <a:solidFill>
                  <a:schemeClr val="tx2"/>
                </a:solidFill>
              </a:rPr>
              <a:t>*Dépistage </a:t>
            </a:r>
            <a:r>
              <a:rPr lang="fr-FR" sz="1200" b="0" dirty="0">
                <a:solidFill>
                  <a:schemeClr val="tx2"/>
                </a:solidFill>
              </a:rPr>
              <a:t>orienté </a:t>
            </a:r>
            <a:r>
              <a:rPr lang="fr-FR" sz="1200" b="0" dirty="0" smtClean="0">
                <a:solidFill>
                  <a:schemeClr val="tx2"/>
                </a:solidFill>
              </a:rPr>
              <a:t>: personnes </a:t>
            </a:r>
            <a:r>
              <a:rPr lang="fr-FR" sz="1200" b="0" dirty="0">
                <a:solidFill>
                  <a:schemeClr val="tx2"/>
                </a:solidFill>
              </a:rPr>
              <a:t>vues en consultation pour une pathologie autre que le VIH</a:t>
            </a:r>
            <a:r>
              <a:rPr lang="fr-FR" sz="1200" b="0" dirty="0" smtClean="0">
                <a:solidFill>
                  <a:schemeClr val="tx2"/>
                </a:solidFill>
              </a:rPr>
              <a:t>  (IST, AEG, hépatites, autres…</a:t>
            </a:r>
            <a:r>
              <a:rPr lang="fr-FR" sz="1200" b="0" dirty="0">
                <a:solidFill>
                  <a:schemeClr val="tx2"/>
                </a:solidFill>
              </a:rPr>
              <a:t>) ou dans un </a:t>
            </a:r>
            <a:r>
              <a:rPr lang="fr-FR" sz="1200" b="0" dirty="0" smtClean="0">
                <a:solidFill>
                  <a:schemeClr val="tx2"/>
                </a:solidFill>
              </a:rPr>
              <a:t>contexte</a:t>
            </a:r>
          </a:p>
          <a:p>
            <a:r>
              <a:rPr lang="fr-FR" sz="1200" b="0" dirty="0" smtClean="0">
                <a:solidFill>
                  <a:schemeClr val="tx2"/>
                </a:solidFill>
              </a:rPr>
              <a:t> </a:t>
            </a:r>
            <a:r>
              <a:rPr lang="fr-FR" sz="1200" b="0" dirty="0">
                <a:solidFill>
                  <a:schemeClr val="tx2"/>
                </a:solidFill>
              </a:rPr>
              <a:t>suggérant une contamination possible  (prise de risque </a:t>
            </a:r>
            <a:r>
              <a:rPr lang="fr-FR" sz="1200" b="0" dirty="0" smtClean="0">
                <a:solidFill>
                  <a:schemeClr val="tx2"/>
                </a:solidFill>
              </a:rPr>
              <a:t>datant de plus de 6 mois, </a:t>
            </a:r>
            <a:r>
              <a:rPr lang="fr-FR" sz="1200" b="0" dirty="0">
                <a:solidFill>
                  <a:schemeClr val="tx2"/>
                </a:solidFill>
              </a:rPr>
              <a:t>arrivée d’un pays où l’épidémie est généralisée, </a:t>
            </a:r>
            <a:r>
              <a:rPr lang="fr-FR" sz="1200" b="0" dirty="0" err="1">
                <a:solidFill>
                  <a:schemeClr val="tx2"/>
                </a:solidFill>
              </a:rPr>
              <a:t>etc</a:t>
            </a:r>
            <a:r>
              <a:rPr lang="fr-FR" sz="1200" b="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6597650"/>
            <a:ext cx="69484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>
                <a:latin typeface="Arial Narrow" pitchFamily="34" charset="0"/>
              </a:rPr>
              <a:t>Source</a:t>
            </a:r>
            <a:r>
              <a:rPr lang="fr-FR" sz="1000" dirty="0">
                <a:latin typeface="Arial Narrow" pitchFamily="34" charset="0"/>
              </a:rPr>
              <a:t> : </a:t>
            </a:r>
            <a:r>
              <a:rPr lang="fr-FR" sz="1000" b="0" dirty="0">
                <a:latin typeface="Arial Narrow" pitchFamily="34" charset="0"/>
              </a:rPr>
              <a:t>InVS, données DO VIH au </a:t>
            </a:r>
            <a:r>
              <a:rPr lang="fr-FR" sz="1000" b="0" dirty="0" smtClean="0">
                <a:latin typeface="Arial Narrow" pitchFamily="34" charset="0"/>
              </a:rPr>
              <a:t>31/12/2013 </a:t>
            </a:r>
            <a:r>
              <a:rPr lang="fr-FR" sz="1000" b="0" dirty="0">
                <a:latin typeface="Arial Narrow" pitchFamily="34" charset="0"/>
              </a:rPr>
              <a:t>corrigées pour les délais, la sous déclaration et les valeurs manquantes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8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Principaux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motifs de réalisation de la sérologie positive, en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2013, par Corevih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001946"/>
              </p:ext>
            </p:extLst>
          </p:nvPr>
        </p:nvGraphicFramePr>
        <p:xfrm>
          <a:off x="539552" y="982980"/>
          <a:ext cx="8129089" cy="4434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197"/>
                <a:gridCol w="478972"/>
                <a:gridCol w="780159"/>
                <a:gridCol w="1005098"/>
                <a:gridCol w="1994263"/>
                <a:gridCol w="522514"/>
                <a:gridCol w="879566"/>
                <a:gridCol w="10363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signes cliniques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dépistage orienté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signes cliniques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dépistage orienté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5%</a:t>
                      </a: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Centre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Nord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Ouest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10536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solidFill>
                  <a:prstClr val="black"/>
                </a:solidFill>
                <a:latin typeface="Arial Narrow" pitchFamily="34" charset="0"/>
              </a:rPr>
              <a:t>Source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31/12/2013 </a:t>
            </a:r>
            <a:r>
              <a:rPr lang="fr-FR" sz="1000" dirty="0">
                <a:solidFill>
                  <a:prstClr val="black"/>
                </a:solidFill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manquantes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Arial Narrow" pitchFamily="34" charset="0"/>
              </a:rPr>
              <a:t>A</a:t>
            </a:r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ctivité de dépistage du VIH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Sources : 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InVS, LaboVIH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(incluant l’activité des CDAG et  les TROD réalisés dans les laboratoires)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DGS,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synthèse des rapports d’activité TROD en milieu associatif</a:t>
            </a: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fr-FR" sz="2800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Les données par Corevih se réfèrent à la localisation</a:t>
            </a:r>
            <a:b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2400" u="sng" dirty="0" smtClean="0">
                <a:solidFill>
                  <a:schemeClr val="tx2"/>
                </a:solidFill>
                <a:latin typeface="Arial Narrow" pitchFamily="34" charset="0"/>
              </a:rPr>
              <a:t>du laboratoire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0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combinaison du stade clinique et du statut immunologique permet d’évaluer le caractère précoce/tardif du diagnostic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" y="1700808"/>
            <a:ext cx="297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fr-FR" sz="2200" dirty="0">
                <a:solidFill>
                  <a:schemeClr val="tx2"/>
                </a:solidFill>
              </a:rPr>
              <a:t>Stade </a:t>
            </a:r>
            <a:r>
              <a:rPr lang="fr-FR" sz="2200" dirty="0" smtClean="0">
                <a:solidFill>
                  <a:schemeClr val="tx2"/>
                </a:solidFill>
              </a:rPr>
              <a:t>clinique 2013 </a:t>
            </a:r>
            <a:r>
              <a:rPr lang="fr-FR" sz="2200" b="0" dirty="0">
                <a:solidFill>
                  <a:schemeClr val="tx2"/>
                </a:solidFill>
              </a:rPr>
              <a:t>: </a:t>
            </a:r>
          </a:p>
          <a:p>
            <a:pPr algn="ctr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chemeClr val="tx2"/>
                </a:solidFill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</a:rPr>
              <a:t>11%  </a:t>
            </a:r>
            <a:r>
              <a:rPr lang="fr-FR" sz="2000" b="0" dirty="0">
                <a:solidFill>
                  <a:schemeClr val="tx2"/>
                </a:solidFill>
              </a:rPr>
              <a:t>stade </a:t>
            </a:r>
            <a:r>
              <a:rPr lang="fr-FR" sz="2000" b="0" dirty="0" smtClean="0">
                <a:solidFill>
                  <a:schemeClr val="tx2"/>
                </a:solidFill>
              </a:rPr>
              <a:t>sida</a:t>
            </a:r>
            <a:endParaRPr lang="fr-FR" sz="2000" b="0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buFontTx/>
              <a:buChar char="•"/>
            </a:pPr>
            <a:r>
              <a:rPr lang="fr-FR" sz="2000" b="0" dirty="0">
                <a:solidFill>
                  <a:schemeClr val="tx2"/>
                </a:solidFill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</a:rPr>
              <a:t>10% </a:t>
            </a:r>
            <a:r>
              <a:rPr lang="fr-FR" sz="2000" b="0" dirty="0">
                <a:solidFill>
                  <a:schemeClr val="tx2"/>
                </a:solidFill>
              </a:rPr>
              <a:t>primo-infection </a:t>
            </a:r>
            <a:r>
              <a:rPr lang="fr-FR" sz="2000" b="0" dirty="0" smtClean="0">
                <a:solidFill>
                  <a:schemeClr val="tx2"/>
                </a:solidFill>
              </a:rPr>
              <a:t> </a:t>
            </a:r>
            <a:endParaRPr lang="fr-FR" sz="2200" b="0" dirty="0">
              <a:solidFill>
                <a:schemeClr val="tx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35463" y="1707158"/>
            <a:ext cx="4787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200" dirty="0">
                <a:solidFill>
                  <a:schemeClr val="tx2"/>
                </a:solidFill>
              </a:rPr>
              <a:t>Statut </a:t>
            </a:r>
            <a:r>
              <a:rPr lang="fr-FR" sz="2200" dirty="0" smtClean="0">
                <a:solidFill>
                  <a:schemeClr val="tx2"/>
                </a:solidFill>
              </a:rPr>
              <a:t>immunologique 2013 </a:t>
            </a:r>
            <a:r>
              <a:rPr lang="fr-FR" sz="2200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chemeClr val="tx2"/>
                </a:solidFill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</a:rPr>
              <a:t>24% </a:t>
            </a:r>
            <a:r>
              <a:rPr lang="fr-FR" sz="2000" b="0" dirty="0">
                <a:solidFill>
                  <a:schemeClr val="tx2"/>
                </a:solidFill>
              </a:rPr>
              <a:t>&lt; 200 CD4/ </a:t>
            </a:r>
            <a:r>
              <a:rPr lang="fr-FR" sz="2000" b="0" dirty="0" smtClean="0">
                <a:solidFill>
                  <a:schemeClr val="tx2"/>
                </a:solidFill>
              </a:rPr>
              <a:t>mm</a:t>
            </a:r>
            <a:r>
              <a:rPr lang="fr-FR" sz="2000" b="0" baseline="30000" dirty="0" smtClean="0">
                <a:solidFill>
                  <a:schemeClr val="tx2"/>
                </a:solidFill>
              </a:rPr>
              <a:t>3</a:t>
            </a:r>
            <a:endParaRPr lang="fr-FR" sz="2000" b="0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 smtClean="0">
                <a:solidFill>
                  <a:schemeClr val="tx2"/>
                </a:solidFill>
              </a:rPr>
              <a:t> 34% &gt; 500 CD4/mm</a:t>
            </a:r>
            <a:r>
              <a:rPr lang="fr-FR" sz="2000" b="0" baseline="30000" dirty="0" smtClean="0">
                <a:solidFill>
                  <a:schemeClr val="tx2"/>
                </a:solidFill>
              </a:rPr>
              <a:t>3</a:t>
            </a:r>
            <a:r>
              <a:rPr lang="fr-FR" sz="2000" b="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69655"/>
            <a:ext cx="61087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5816" y="5243215"/>
            <a:ext cx="297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fr-FR" sz="2000" b="0" dirty="0" smtClean="0">
                <a:solidFill>
                  <a:schemeClr val="tx2"/>
                </a:solidFill>
              </a:rPr>
              <a:t>En </a:t>
            </a:r>
            <a:r>
              <a:rPr lang="fr-FR" sz="2000" b="0" dirty="0">
                <a:solidFill>
                  <a:schemeClr val="tx2"/>
                </a:solidFill>
              </a:rPr>
              <a:t>2013 </a:t>
            </a:r>
            <a:r>
              <a:rPr lang="fr-FR" sz="2000" b="0" dirty="0" smtClean="0">
                <a:solidFill>
                  <a:schemeClr val="tx2"/>
                </a:solidFill>
              </a:rPr>
              <a:t>:</a:t>
            </a:r>
            <a:endParaRPr lang="fr-FR" sz="2200" b="0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  <a:buFont typeface="Arial" charset="0"/>
              <a:buChar char="•"/>
            </a:pPr>
            <a:r>
              <a:rPr lang="fr-FR" sz="2000" b="0" dirty="0" smtClean="0">
                <a:solidFill>
                  <a:srgbClr val="FF0000"/>
                </a:solidFill>
              </a:rPr>
              <a:t> 25%  diagnostics tardifs </a:t>
            </a:r>
          </a:p>
          <a:p>
            <a:pPr algn="ctr">
              <a:spcBef>
                <a:spcPts val="0"/>
              </a:spcBef>
              <a:buFontTx/>
              <a:buChar char="•"/>
            </a:pPr>
            <a:r>
              <a:rPr lang="fr-FR" sz="2000" b="0" dirty="0" smtClean="0">
                <a:solidFill>
                  <a:srgbClr val="009900"/>
                </a:solidFill>
              </a:rPr>
              <a:t> 39% diagnostics précoces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6597650"/>
            <a:ext cx="69484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>
                <a:latin typeface="Arial Narrow" pitchFamily="34" charset="0"/>
              </a:rPr>
              <a:t>Source</a:t>
            </a:r>
            <a:r>
              <a:rPr lang="fr-FR" sz="1000" dirty="0">
                <a:latin typeface="Arial Narrow" pitchFamily="34" charset="0"/>
              </a:rPr>
              <a:t> : </a:t>
            </a:r>
            <a:r>
              <a:rPr lang="fr-FR" sz="1000" b="0" dirty="0">
                <a:latin typeface="Arial Narrow" pitchFamily="34" charset="0"/>
              </a:rPr>
              <a:t>InVS, données DO VIH au </a:t>
            </a:r>
            <a:r>
              <a:rPr lang="fr-FR" sz="1000" b="0" dirty="0" smtClean="0">
                <a:latin typeface="Arial Narrow" pitchFamily="34" charset="0"/>
              </a:rPr>
              <a:t>31/12/2013 </a:t>
            </a:r>
            <a:r>
              <a:rPr lang="fr-FR" sz="1000" b="0" dirty="0">
                <a:latin typeface="Arial Narrow" pitchFamily="34" charset="0"/>
              </a:rPr>
              <a:t>corrigées pour les délais, la sous déclaration et les valeurs manquantes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5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8197" y="5709374"/>
            <a:ext cx="3888000" cy="396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" y="0"/>
            <a:ext cx="9137650" cy="1046163"/>
          </a:xfrm>
        </p:spPr>
        <p:txBody>
          <a:bodyPr>
            <a:noAutofit/>
          </a:bodyPr>
          <a:lstStyle/>
          <a:p>
            <a:r>
              <a:rPr lang="fr-FR" sz="2400" b="1" kern="0" dirty="0">
                <a:solidFill>
                  <a:srgbClr val="072B61"/>
                </a:solidFill>
                <a:latin typeface="Arial Narrow"/>
                <a:ea typeface="ＭＳ Ｐゴシック" charset="0"/>
              </a:rPr>
              <a:t>Augmentation des diagnostics « </a:t>
            </a:r>
            <a:r>
              <a:rPr lang="fr-FR" sz="2400" b="1" kern="0" dirty="0">
                <a:solidFill>
                  <a:srgbClr val="00B050"/>
                </a:solidFill>
                <a:latin typeface="Arial Narrow"/>
                <a:ea typeface="ＭＳ Ｐゴシック" charset="0"/>
              </a:rPr>
              <a:t>précoces</a:t>
            </a:r>
            <a:r>
              <a:rPr lang="fr-FR" sz="2400" b="1" kern="0" dirty="0">
                <a:solidFill>
                  <a:srgbClr val="072B61"/>
                </a:solidFill>
                <a:latin typeface="Arial Narrow"/>
                <a:ea typeface="ＭＳ Ｐゴシック" charset="0"/>
              </a:rPr>
              <a:t> » et diminution des diagnostics « </a:t>
            </a:r>
            <a:r>
              <a:rPr lang="fr-FR" sz="2400" b="1" kern="0" dirty="0">
                <a:solidFill>
                  <a:srgbClr val="CE3A1C"/>
                </a:solidFill>
                <a:latin typeface="Arial Narrow"/>
                <a:ea typeface="ＭＳ Ｐゴシック" charset="0"/>
              </a:rPr>
              <a:t>tardifs</a:t>
            </a:r>
            <a:r>
              <a:rPr lang="fr-FR" sz="2400" b="1" kern="0" dirty="0">
                <a:solidFill>
                  <a:srgbClr val="072B61"/>
                </a:solidFill>
                <a:latin typeface="Arial Narrow"/>
                <a:ea typeface="ＭＳ Ｐゴシック" charset="0"/>
              </a:rPr>
              <a:t> », avec des différences selon le mode de contamination </a:t>
            </a:r>
            <a:endParaRPr lang="fr-FR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046163"/>
            <a:ext cx="7645400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91701" y="594928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9900"/>
                </a:solidFill>
                <a:latin typeface="Arial Narrow" pitchFamily="34" charset="0"/>
              </a:rPr>
              <a:t>&gt;500 CD4 ou PIV</a:t>
            </a:r>
            <a:endParaRPr lang="fr-FR" sz="1600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47885" y="594928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E3A1C"/>
                </a:solidFill>
                <a:latin typeface="Arial Narrow" pitchFamily="34" charset="0"/>
              </a:rPr>
              <a:t>&lt;200 CD4 ou sida</a:t>
            </a:r>
            <a:endParaRPr lang="fr-FR" sz="1600" dirty="0">
              <a:solidFill>
                <a:srgbClr val="CE3A1C"/>
              </a:solidFill>
              <a:latin typeface="Arial Narrow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11930" y="5980057"/>
            <a:ext cx="381132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400" b="0" i="1" dirty="0" smtClean="0">
                <a:solidFill>
                  <a:srgbClr val="07347A"/>
                </a:solidFill>
              </a:rPr>
              <a:t>NB : échelles </a:t>
            </a:r>
            <a:r>
              <a:rPr lang="fr-FR" sz="1400" b="0" i="1" dirty="0">
                <a:solidFill>
                  <a:srgbClr val="07347A"/>
                </a:solidFill>
              </a:rPr>
              <a:t> </a:t>
            </a:r>
            <a:r>
              <a:rPr lang="fr-FR" sz="1400" b="0" i="1" dirty="0" smtClean="0">
                <a:solidFill>
                  <a:srgbClr val="07347A"/>
                </a:solidFill>
              </a:rPr>
              <a:t>différentes pour chaque graphique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350" y="6587182"/>
            <a:ext cx="69484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>
                <a:latin typeface="Arial Narrow" pitchFamily="34" charset="0"/>
              </a:rPr>
              <a:t>Source</a:t>
            </a:r>
            <a:r>
              <a:rPr lang="fr-FR" sz="1000" dirty="0">
                <a:latin typeface="Arial Narrow" pitchFamily="34" charset="0"/>
              </a:rPr>
              <a:t> : </a:t>
            </a:r>
            <a:r>
              <a:rPr lang="fr-FR" sz="1000" b="0" dirty="0">
                <a:latin typeface="Arial Narrow" pitchFamily="34" charset="0"/>
              </a:rPr>
              <a:t>InVS, données DO VIH au </a:t>
            </a:r>
            <a:r>
              <a:rPr lang="fr-FR" sz="1000" b="0" dirty="0" smtClean="0">
                <a:latin typeface="Arial Narrow" pitchFamily="34" charset="0"/>
              </a:rPr>
              <a:t>31/12/2013 </a:t>
            </a:r>
            <a:r>
              <a:rPr lang="fr-FR" sz="1000" b="0" dirty="0">
                <a:latin typeface="Arial Narrow" pitchFamily="34" charset="0"/>
              </a:rPr>
              <a:t>corrigées pour les délais, la sous déclaration et les valeurs manquantes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2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100" y="-27384"/>
            <a:ext cx="8850313" cy="1008112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Diagnostics précoces et tardifs* d’infection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VIH en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2013, </a:t>
            </a:r>
            <a:b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par Corevih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17011"/>
              </p:ext>
            </p:extLst>
          </p:nvPr>
        </p:nvGraphicFramePr>
        <p:xfrm>
          <a:off x="298308" y="1051560"/>
          <a:ext cx="8579296" cy="46177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10544"/>
                <a:gridCol w="504056"/>
                <a:gridCol w="864096"/>
                <a:gridCol w="853697"/>
                <a:gridCol w="2330864"/>
                <a:gridCol w="455467"/>
                <a:gridCol w="827697"/>
                <a:gridCol w="93287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diagnostic précoce*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diagnostic  tardif*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diagnostic précoce*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  tardif*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IdF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Centre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Nord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Ouest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82544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8307" y="5799778"/>
            <a:ext cx="5571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*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 Par convention, précoce :  &gt;=500 CD4 ou PIV   / tardif : &lt;200 CD4 ou sida (</a:t>
            </a:r>
            <a:r>
              <a:rPr lang="fr-FR" sz="1200" dirty="0" err="1" smtClean="0">
                <a:solidFill>
                  <a:schemeClr val="tx2"/>
                </a:solidFill>
                <a:latin typeface="Arial Narrow" pitchFamily="34" charset="0"/>
              </a:rPr>
              <a:t>cf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 diapositive 20)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8308" y="6052392"/>
            <a:ext cx="835196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9175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600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découvertes de séropositivité en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2013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/>
            </a:r>
            <a:b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</a:b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chez les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HSH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70912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spcAft>
                <a:spcPct val="20000"/>
              </a:spcAft>
              <a:buNone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Soit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43%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de l’ensemble des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découvertes (51%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métropole hors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IdF, 38%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IdF et 21%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dans les DOM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)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fr-FR" sz="2000" dirty="0"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Age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médian: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35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ans </a:t>
            </a:r>
            <a:endParaRPr lang="fr-FR" sz="2000" dirty="0" smtClean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Lieu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de naissance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83%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France,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5%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Europe,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5%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Amérique,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3%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Afrique subsaharienne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Motif de dépistage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exposition récente au VIH 30%, signes cliniques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26%, dépistage « orienté » 17%, bilan 9%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Cadre du diagnostic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32% en ville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Diagnostic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précoce*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50%,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diagnostic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tardif*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17% 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2100" y="6114634"/>
            <a:ext cx="674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*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 Par convention, diagnostic précoce :  &gt;=500 CD4 ou PIV   / tardif : &lt;200 CD4 ou 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sida  (</a:t>
            </a:r>
            <a:r>
              <a:rPr lang="fr-FR" sz="1200" dirty="0" err="1">
                <a:solidFill>
                  <a:schemeClr val="tx2"/>
                </a:solidFill>
                <a:latin typeface="Arial Narrow" pitchFamily="34" charset="0"/>
              </a:rPr>
              <a:t>cf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 diapositive 20)</a:t>
            </a:r>
            <a:endParaRPr lang="fr-FR" sz="12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761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3 400 découvertes de séropositivité en 2013 </a:t>
            </a:r>
            <a:b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</a:b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chez les hétérosexuels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587" y="1164015"/>
            <a:ext cx="8556875" cy="716280"/>
          </a:xfrm>
        </p:spPr>
        <p:txBody>
          <a:bodyPr>
            <a:normAutofit/>
          </a:bodyPr>
          <a:lstStyle/>
          <a:p>
            <a:pPr marL="0" lvl="2"/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Soit 55% de l’ensemble des découvertes (78% dans les DOM, 59% en IdF et 46% en métropole hors IdF)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fr-FR" sz="2000" dirty="0">
              <a:latin typeface="Arial Narrow" pitchFamily="34" charset="0"/>
              <a:ea typeface="ＭＳ Ｐゴシック" pitchFamily="1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2098" y="5794370"/>
            <a:ext cx="8346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  <a:latin typeface="Arial Narrow" pitchFamily="34" charset="0"/>
              </a:rPr>
              <a:t>* 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Chez les femmes, les bilans systématiques incluent les bilans en cours de grossesse</a:t>
            </a:r>
          </a:p>
          <a:p>
            <a:r>
              <a:rPr lang="fr-FR" sz="1600" dirty="0" smtClean="0">
                <a:solidFill>
                  <a:schemeClr val="tx2"/>
                </a:solidFill>
                <a:latin typeface="Arial Narrow" pitchFamily="34" charset="0"/>
              </a:rPr>
              <a:t> ** 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Par convention, diagnostic précoce :  &gt;=500 CD4 ou PIV   / tardif : &lt;200 CD4 ou 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sida  (</a:t>
            </a:r>
            <a:r>
              <a:rPr lang="fr-FR" sz="1200" dirty="0" err="1">
                <a:solidFill>
                  <a:schemeClr val="tx2"/>
                </a:solidFill>
                <a:latin typeface="Arial Narrow" pitchFamily="34" charset="0"/>
              </a:rPr>
              <a:t>cf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 diapositive 20)</a:t>
            </a:r>
            <a:endParaRPr lang="fr-FR" sz="12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179387" y="1880295"/>
            <a:ext cx="4600917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ct val="20000"/>
              </a:spcAft>
              <a:buNone/>
            </a:pPr>
            <a:r>
              <a:rPr lang="fr-FR" sz="2400" u="sng" dirty="0" smtClean="0">
                <a:solidFill>
                  <a:schemeClr val="tx2"/>
                </a:solidFill>
                <a:latin typeface="Arial Narrow" pitchFamily="34" charset="0"/>
              </a:rPr>
              <a:t>2 300 hétérosexuels nés à l’étranger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fr-FR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457200" y="2337168"/>
            <a:ext cx="4040188" cy="346469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Age médian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: 36 ans (f 35 h 39)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Sexe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 : 60% femmes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Motif de dépistage 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: </a:t>
            </a:r>
          </a:p>
          <a:p>
            <a:pPr marL="714375" lvl="1" indent="-192088">
              <a:spcAft>
                <a:spcPct val="20000"/>
              </a:spcAft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f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 : 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bilan systématique* 46% 		 signes cliniques 21%</a:t>
            </a:r>
            <a:b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     dépistage orienté 11%</a:t>
            </a:r>
          </a:p>
          <a:p>
            <a:pPr marL="714375" lvl="1" indent="-192088">
              <a:spcAft>
                <a:spcPct val="20000"/>
              </a:spcAft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h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 : 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signes cliniques 33%   		  bilan systématique 27%</a:t>
            </a:r>
            <a:b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      dépistage orienté 13%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Cadre du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</a:rPr>
              <a:t>diagnostic</a:t>
            </a: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: 28% en ville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Diagnostic </a:t>
            </a: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précoce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**: 26% </a:t>
            </a: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tardif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**: 33%</a:t>
            </a:r>
            <a:endParaRPr lang="fr-FR" sz="19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>
          <a:xfrm>
            <a:off x="4367105" y="1880295"/>
            <a:ext cx="4602724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ct val="20000"/>
              </a:spcAft>
              <a:buNone/>
            </a:pPr>
            <a:r>
              <a:rPr lang="fr-FR" sz="2400" u="sng" smtClean="0">
                <a:solidFill>
                  <a:schemeClr val="tx2"/>
                </a:solidFill>
                <a:latin typeface="Arial Narrow" pitchFamily="34" charset="0"/>
              </a:rPr>
              <a:t>1 100 hétérosexuels nés en France</a:t>
            </a:r>
            <a:endParaRPr lang="fr-FR" sz="2400" u="sng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4645025" y="2317015"/>
            <a:ext cx="4246426" cy="3536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Age médian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: 42 ans (f 38 h 45)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Sexe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 : 45% femmes</a:t>
            </a:r>
          </a:p>
          <a:p>
            <a:pPr>
              <a:lnSpc>
                <a:spcPct val="80000"/>
              </a:lnSpc>
              <a:spcBef>
                <a:spcPts val="456"/>
              </a:spcBef>
              <a:spcAft>
                <a:spcPts val="456"/>
              </a:spcAft>
            </a:pP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Motif de dépistage 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: </a:t>
            </a:r>
          </a:p>
          <a:p>
            <a:pPr marL="714375" lvl="1" indent="-192088">
              <a:lnSpc>
                <a:spcPct val="90000"/>
              </a:lnSpc>
              <a:spcBef>
                <a:spcPts val="24"/>
              </a:spcBef>
              <a:spcAft>
                <a:spcPts val="432"/>
              </a:spcAft>
            </a:pPr>
            <a: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  <a:t>f : signes cliniques 31%       	                 	  bilan systématique* 27%</a:t>
            </a:r>
            <a:b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  <a:t>      dépistage orienté 12%</a:t>
            </a:r>
          </a:p>
          <a:p>
            <a:pPr marL="714375" lvl="1" indent="-192088">
              <a:lnSpc>
                <a:spcPct val="90000"/>
              </a:lnSpc>
              <a:spcBef>
                <a:spcPts val="432"/>
              </a:spcBef>
              <a:spcAft>
                <a:spcPts val="24"/>
              </a:spcAft>
            </a:pPr>
            <a: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  <a:t>h : signes cliniques 41%       	              	  bilan systématique 19%</a:t>
            </a:r>
            <a:b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  <a:t>      dépistage orienté 15%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Cadre du diagnostic 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: 27% en ville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Diagnostic </a:t>
            </a: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précoce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**: 39%, </a:t>
            </a: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tardif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**: 29%</a:t>
            </a:r>
            <a:endParaRPr lang="fr-FR" sz="180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Environ 70 découvertes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de séropositivité en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2013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/>
            </a:r>
            <a:b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</a:b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chez les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usagers de drogues injectables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594" y="1695999"/>
            <a:ext cx="8316686" cy="470912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spcAft>
                <a:spcPct val="20000"/>
              </a:spcAft>
              <a:buNone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Soit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de l’ensemble des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découvertes (1%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métropole hors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IdF, 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IdF et &lt;1%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dans les DOM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)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Sexe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76% d’hommes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Age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médian: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40 ans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Lieu de naissance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53% à l’étranger (34% Europe, principalement Europe de l’Est et du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Centre, 9% Afrique du Nord,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6% Afrique subsaharienne)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Motif de dépistage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25% en raison de signes cliniques 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suite à une exposition récente au VIH,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18%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dépistage orienté et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18%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lors d’un bilan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systématique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Cadre du diagnostic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19%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diagnostiqués par un médecin de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ville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Diagnostic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</a:rPr>
              <a:t>précoce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*: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36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%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</a:rPr>
              <a:t>tardif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*: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30%</a:t>
            </a:r>
            <a:endParaRPr lang="fr-FR" sz="2000" dirty="0" smtClean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2100" y="6114634"/>
            <a:ext cx="702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*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 Par convention, diagnostic précoce :  &gt;=500 CD4 ou PIV   / tardif : &lt;200 CD4 ou 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sida  (</a:t>
            </a:r>
            <a:r>
              <a:rPr lang="fr-FR" sz="1200" dirty="0" err="1">
                <a:solidFill>
                  <a:schemeClr val="tx2"/>
                </a:solidFill>
                <a:latin typeface="Arial Narrow" pitchFamily="34" charset="0"/>
              </a:rPr>
              <a:t>cf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 diapositive 20)</a:t>
            </a:r>
            <a:endParaRPr lang="fr-FR" sz="12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94" y="95799"/>
            <a:ext cx="8778240" cy="1143000"/>
          </a:xfrm>
        </p:spPr>
        <p:txBody>
          <a:bodyPr>
            <a:noAutofit/>
          </a:bodyPr>
          <a:lstStyle/>
          <a:p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En 2013, 29% d’infections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récentes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* parmi les découvertes de séropositivité</a:t>
            </a:r>
            <a:b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 </a:t>
            </a:r>
            <a:r>
              <a:rPr lang="fr-FR" sz="2400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Proportion toujours plus élevée chez </a:t>
            </a:r>
            <a:r>
              <a:rPr lang="fr-FR" sz="2400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les </a:t>
            </a:r>
            <a:r>
              <a:rPr lang="fr-FR" sz="2400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HSH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7544" y="6011996"/>
            <a:ext cx="8219256" cy="307777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r>
              <a:rPr lang="fr-FR" sz="1400" b="0" dirty="0" smtClean="0">
                <a:solidFill>
                  <a:schemeClr val="tx2"/>
                </a:solidFill>
                <a:latin typeface="Arial Narrow" pitchFamily="34" charset="0"/>
              </a:rPr>
              <a:t>* </a:t>
            </a:r>
            <a:r>
              <a:rPr lang="fr-FR" sz="1400" dirty="0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fr-FR" sz="1400" b="0" dirty="0" smtClean="0">
                <a:solidFill>
                  <a:schemeClr val="tx2"/>
                </a:solidFill>
                <a:latin typeface="Arial Narrow" pitchFamily="34" charset="0"/>
              </a:rPr>
              <a:t>nfection récente : moins de 6 mois en moyenne entre contamination et découverte de séropositivité</a:t>
            </a:r>
            <a:endParaRPr lang="fr-FR" sz="14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388" y="6453188"/>
            <a:ext cx="7921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 smtClean="0"/>
              <a:t>InVS, </a:t>
            </a:r>
            <a:r>
              <a:rPr lang="fr-FR" sz="1000" b="0" dirty="0"/>
              <a:t>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</a:t>
            </a:r>
            <a:r>
              <a:rPr lang="fr-FR" sz="1000" b="0" dirty="0" smtClean="0"/>
              <a:t>manquantes</a:t>
            </a:r>
          </a:p>
          <a:p>
            <a:r>
              <a:rPr lang="fr-FR" sz="1000" b="0" dirty="0"/>
              <a:t> </a:t>
            </a:r>
            <a:r>
              <a:rPr lang="fr-FR" sz="1000" b="0" dirty="0" smtClean="0"/>
              <a:t>                 CNR du VIH, test d’infection récente</a:t>
            </a:r>
            <a:endParaRPr lang="fr-FR" sz="1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0828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64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087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Diffusion des </a:t>
            </a:r>
            <a:r>
              <a:rPr lang="fr-FR" sz="2800" b="1" kern="0" dirty="0" err="1">
                <a:solidFill>
                  <a:schemeClr val="tx2"/>
                </a:solidFill>
                <a:latin typeface="Arial Narrow"/>
                <a:ea typeface="ＭＳ Ｐゴシック" charset="0"/>
              </a:rPr>
              <a:t>sérotypes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 non B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chez les HSH, les hétérosexuels nés en France et les UDI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11275"/>
            <a:ext cx="7993063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2049" y="5620962"/>
            <a:ext cx="7668343" cy="7104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7347A"/>
                </a:solidFill>
              </a:rPr>
              <a:t>Sérotype B pour 28% des hétérosexuels nés en Afrique subsaharienne </a:t>
            </a:r>
          </a:p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7347A"/>
                </a:solidFill>
                <a:sym typeface="Wingdings" pitchFamily="2" charset="2"/>
              </a:rPr>
              <a:t></a:t>
            </a:r>
            <a:r>
              <a:rPr lang="fr-FR" sz="1800" b="0" dirty="0" smtClean="0">
                <a:solidFill>
                  <a:srgbClr val="07347A"/>
                </a:solidFill>
              </a:rPr>
              <a:t> au moins 28% ont été contaminés en Europe</a:t>
            </a:r>
            <a:endParaRPr lang="fr-FR" sz="1800" b="0" dirty="0" smtClean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04411" y="1602377"/>
            <a:ext cx="118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  <a:latin typeface="Arial Narrow" pitchFamily="34" charset="0"/>
              </a:rPr>
              <a:t>En 2013 :</a:t>
            </a:r>
            <a:endParaRPr lang="fr-FR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9388" y="6453188"/>
            <a:ext cx="7921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 smtClean="0"/>
              <a:t>InVS, </a:t>
            </a:r>
            <a:r>
              <a:rPr lang="fr-FR" sz="1000" b="0" dirty="0"/>
              <a:t>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</a:t>
            </a:r>
            <a:r>
              <a:rPr lang="fr-FR" sz="1000" b="0" dirty="0" smtClean="0"/>
              <a:t>manquantes</a:t>
            </a:r>
          </a:p>
          <a:p>
            <a:r>
              <a:rPr lang="fr-FR" sz="1000" b="0" dirty="0"/>
              <a:t> </a:t>
            </a:r>
            <a:r>
              <a:rPr lang="fr-FR" sz="1000" b="0" dirty="0" smtClean="0"/>
              <a:t>                 CNR du VIH, sérotypage</a:t>
            </a:r>
            <a:endParaRPr lang="fr-FR" sz="1000" b="0" dirty="0"/>
          </a:p>
        </p:txBody>
      </p:sp>
    </p:spTree>
    <p:extLst>
      <p:ext uri="{BB962C8B-B14F-4D97-AF65-F5344CB8AC3E}">
        <p14:creationId xmlns:p14="http://schemas.microsoft.com/office/powerpoint/2010/main" val="7102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Surveillance virologique en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2013, par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Corevih</a:t>
            </a:r>
            <a:b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Test d’infection récente* et sérotypage</a:t>
            </a:r>
            <a:endParaRPr lang="fr-FR" sz="2800" b="1" kern="0" dirty="0">
              <a:solidFill>
                <a:schemeClr val="tx2"/>
              </a:solidFill>
              <a:latin typeface="Arial Narrow"/>
              <a:ea typeface="ＭＳ Ｐゴシック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317006"/>
              </p:ext>
            </p:extLst>
          </p:nvPr>
        </p:nvGraphicFramePr>
        <p:xfrm>
          <a:off x="539552" y="982980"/>
          <a:ext cx="8129089" cy="4526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197"/>
                <a:gridCol w="478972"/>
                <a:gridCol w="870857"/>
                <a:gridCol w="914400"/>
                <a:gridCol w="1994263"/>
                <a:gridCol w="522514"/>
                <a:gridCol w="879566"/>
                <a:gridCol w="10363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infection récente*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sérotype non B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infection récente*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sérotype non B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IdF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Centre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Nord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Ouest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10536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solidFill>
                  <a:prstClr val="black"/>
                </a:solidFill>
                <a:latin typeface="Arial Narrow" pitchFamily="34" charset="0"/>
              </a:rPr>
              <a:t>Source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31/12/2013 </a:t>
            </a:r>
            <a:r>
              <a:rPr lang="fr-FR" sz="1000" dirty="0">
                <a:solidFill>
                  <a:prstClr val="black"/>
                </a:solidFill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manquantes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260"/>
            <a:ext cx="8229600" cy="67473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Co-infections hépatites (2012-2013)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24589" y="780091"/>
            <a:ext cx="8694821" cy="338554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algn="ctr"/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Variables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ajoutées dans la DO en 2012, renseignées 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pour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 51% 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des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découvertes en 2012-2013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231647"/>
            <a:ext cx="75596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0" y="6069874"/>
            <a:ext cx="7672251" cy="723275"/>
            <a:chOff x="0" y="6069874"/>
            <a:chExt cx="7672251" cy="723275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0" y="6377651"/>
              <a:ext cx="639209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defTabSz="762000">
                <a:lnSpc>
                  <a:spcPct val="90000"/>
                </a:lnSpc>
                <a:spcBef>
                  <a:spcPct val="30000"/>
                </a:spcBef>
              </a:pPr>
              <a:r>
                <a:rPr lang="fr-FR" sz="1000" b="1" dirty="0">
                  <a:latin typeface="Arial Narrow" pitchFamily="34" charset="0"/>
                </a:rPr>
                <a:t>Source</a:t>
              </a:r>
              <a:r>
                <a:rPr lang="fr-FR" sz="1000" dirty="0">
                  <a:latin typeface="Arial Narrow" pitchFamily="34" charset="0"/>
                </a:rPr>
                <a:t> : </a:t>
              </a:r>
              <a:r>
                <a:rPr lang="fr-FR" sz="1000" b="0" dirty="0">
                  <a:latin typeface="Arial Narrow" pitchFamily="34" charset="0"/>
                </a:rPr>
                <a:t>InVS, données DO VIH au 31/12/2013 brutes (non corrigées</a:t>
              </a:r>
              <a:r>
                <a:rPr lang="fr-FR" sz="1000" b="0" dirty="0" smtClean="0">
                  <a:latin typeface="Arial Narrow" pitchFamily="34" charset="0"/>
                </a:rPr>
                <a:t>) </a:t>
              </a:r>
            </a:p>
            <a:p>
              <a:pPr marL="285750" indent="-285750" defTabSz="762000">
                <a:lnSpc>
                  <a:spcPct val="90000"/>
                </a:lnSpc>
                <a:spcBef>
                  <a:spcPct val="30000"/>
                </a:spcBef>
              </a:pPr>
              <a:r>
                <a:rPr lang="fr-FR" sz="1000" dirty="0">
                  <a:latin typeface="Arial Narrow" pitchFamily="34" charset="0"/>
                </a:rPr>
                <a:t>	 </a:t>
              </a:r>
              <a:r>
                <a:rPr lang="fr-FR" sz="1000" dirty="0" smtClean="0">
                  <a:latin typeface="Arial Narrow" pitchFamily="34" charset="0"/>
                </a:rPr>
                <a:t>     proportions calculées sur 51% de découvertes pour lesquelles les variables </a:t>
              </a:r>
              <a:r>
                <a:rPr lang="fr-FR" sz="1000" dirty="0" err="1" smtClean="0">
                  <a:latin typeface="Arial Narrow" pitchFamily="34" charset="0"/>
                </a:rPr>
                <a:t>co-infections</a:t>
              </a:r>
              <a:r>
                <a:rPr lang="fr-FR" sz="1000" dirty="0" smtClean="0">
                  <a:latin typeface="Arial Narrow" pitchFamily="34" charset="0"/>
                </a:rPr>
                <a:t> hépatites sont renseignées</a:t>
              </a:r>
              <a:endParaRPr lang="fr-FR" sz="1000" b="0" dirty="0">
                <a:latin typeface="Arial Narrow" pitchFamily="34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2151017" y="6069874"/>
              <a:ext cx="55212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2"/>
                  </a:solidFill>
                  <a:latin typeface="Arial Narrow" pitchFamily="34" charset="0"/>
                </a:rPr>
                <a:t>NB : échelles différentes pour les différents graphiques</a:t>
              </a:r>
              <a:endParaRPr lang="fr-FR" sz="1400" dirty="0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5,2 millions de sérologies* VIH réalisées en 2013</a:t>
            </a:r>
            <a:endParaRPr lang="fr-F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388" y="6437313"/>
            <a:ext cx="5416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/>
              <a:t>InVS, LaboVIH </a:t>
            </a:r>
            <a:r>
              <a:rPr lang="fr-FR" sz="1000" b="0" dirty="0" smtClean="0"/>
              <a:t>2013, mise à jour décembre 2014 – DGS, synthèse des rapports d’activité TROD 2013</a:t>
            </a:r>
            <a:endParaRPr lang="fr-FR" sz="1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8" y="1196752"/>
            <a:ext cx="6567178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0161" y="1894472"/>
            <a:ext cx="229383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fr-FR" b="0" dirty="0" smtClean="0">
                <a:solidFill>
                  <a:srgbClr val="008080"/>
                </a:solidFill>
              </a:rPr>
              <a:t>Nombre stable</a:t>
            </a:r>
          </a:p>
          <a:p>
            <a:pPr algn="ctr"/>
            <a:r>
              <a:rPr lang="fr-FR" b="0" dirty="0" smtClean="0">
                <a:solidFill>
                  <a:srgbClr val="008080"/>
                </a:solidFill>
              </a:rPr>
              <a:t>entre 2011 et 2013</a:t>
            </a:r>
          </a:p>
          <a:p>
            <a:pPr algn="ctr"/>
            <a:endParaRPr lang="fr-FR" sz="1800" b="0" dirty="0" smtClean="0">
              <a:solidFill>
                <a:srgbClr val="008080"/>
              </a:solidFill>
            </a:endParaRPr>
          </a:p>
          <a:p>
            <a:pPr algn="ctr"/>
            <a:r>
              <a:rPr lang="fr-FR" sz="1800" b="0" dirty="0" smtClean="0">
                <a:solidFill>
                  <a:srgbClr val="008080"/>
                </a:solidFill>
              </a:rPr>
              <a:t>+ dépistage communautaire </a:t>
            </a:r>
          </a:p>
          <a:p>
            <a:pPr algn="ctr"/>
            <a:r>
              <a:rPr lang="fr-FR" sz="1800" b="0" dirty="0" smtClean="0">
                <a:solidFill>
                  <a:srgbClr val="008080"/>
                </a:solidFill>
              </a:rPr>
              <a:t>par TROD** :</a:t>
            </a:r>
          </a:p>
          <a:p>
            <a:pPr algn="ctr"/>
            <a:r>
              <a:rPr lang="fr-FR" sz="1800" b="0" dirty="0" smtClean="0">
                <a:solidFill>
                  <a:srgbClr val="008080"/>
                </a:solidFill>
              </a:rPr>
              <a:t>56 500 en 2013</a:t>
            </a:r>
            <a:r>
              <a:rPr lang="fr-FR" sz="1800" b="0" u="sng" dirty="0" smtClean="0">
                <a:solidFill>
                  <a:srgbClr val="C00000"/>
                </a:solidFill>
              </a:rPr>
              <a:t> </a:t>
            </a:r>
            <a:endParaRPr lang="fr-FR" sz="1800" b="0" dirty="0" smtClean="0">
              <a:solidFill>
                <a:srgbClr val="008080"/>
              </a:solidFill>
            </a:endParaRPr>
          </a:p>
          <a:p>
            <a:pPr algn="ctr"/>
            <a:endParaRPr lang="fr-FR" sz="1800" b="0" dirty="0">
              <a:solidFill>
                <a:srgbClr val="008080"/>
              </a:solidFill>
            </a:endParaRPr>
          </a:p>
        </p:txBody>
      </p:sp>
      <p:sp>
        <p:nvSpPr>
          <p:cNvPr id="6" name="Text Box 2473"/>
          <p:cNvSpPr txBox="1">
            <a:spLocks noChangeArrowheads="1"/>
          </p:cNvSpPr>
          <p:nvPr/>
        </p:nvSpPr>
        <p:spPr bwMode="auto">
          <a:xfrm>
            <a:off x="274948" y="5301208"/>
            <a:ext cx="6897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000" b="0" i="1" dirty="0" smtClean="0">
                <a:solidFill>
                  <a:schemeClr val="tx2"/>
                </a:solidFill>
              </a:rPr>
              <a:t>*  Il </a:t>
            </a:r>
            <a:r>
              <a:rPr lang="fr-FR" sz="1000" b="0" i="1" dirty="0">
                <a:solidFill>
                  <a:schemeClr val="tx2"/>
                </a:solidFill>
              </a:rPr>
              <a:t>s’agit </a:t>
            </a:r>
            <a:r>
              <a:rPr lang="fr-FR" sz="1000" b="0" i="1" dirty="0" smtClean="0">
                <a:solidFill>
                  <a:schemeClr val="tx2"/>
                </a:solidFill>
              </a:rPr>
              <a:t>d’un </a:t>
            </a:r>
            <a:r>
              <a:rPr lang="fr-FR" sz="1000" b="0" i="1" dirty="0">
                <a:solidFill>
                  <a:schemeClr val="tx2"/>
                </a:solidFill>
              </a:rPr>
              <a:t>nombre de </a:t>
            </a:r>
            <a:r>
              <a:rPr lang="fr-FR" sz="1000" b="0" i="1" dirty="0" smtClean="0">
                <a:solidFill>
                  <a:schemeClr val="tx2"/>
                </a:solidFill>
              </a:rPr>
              <a:t>sérologies, </a:t>
            </a:r>
            <a:r>
              <a:rPr lang="fr-FR" sz="1000" b="0" i="1" dirty="0">
                <a:solidFill>
                  <a:schemeClr val="tx2"/>
                </a:solidFill>
              </a:rPr>
              <a:t>et non d’un nombre de personnes  (une même personne peut </a:t>
            </a:r>
            <a:r>
              <a:rPr lang="fr-FR" sz="1000" b="0" i="1" dirty="0" smtClean="0">
                <a:solidFill>
                  <a:schemeClr val="tx2"/>
                </a:solidFill>
              </a:rPr>
              <a:t>être testée plusieurs fois dans l’année)</a:t>
            </a:r>
          </a:p>
          <a:p>
            <a:pPr>
              <a:spcBef>
                <a:spcPts val="0"/>
              </a:spcBef>
            </a:pPr>
            <a:r>
              <a:rPr lang="fr-FR" sz="1000" b="0" i="1" dirty="0" smtClean="0">
                <a:solidFill>
                  <a:schemeClr val="tx2"/>
                </a:solidFill>
              </a:rPr>
              <a:t>** TROD : test rapide d’orientation diagnostique  </a:t>
            </a:r>
            <a:endParaRPr lang="fr-FR" sz="1000" b="0" i="1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9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01598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Co-infections ou antécédents d’IST dans les 12 mois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(2012-2013)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41947" y="1032321"/>
            <a:ext cx="8060105" cy="338554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/>
                </a:solidFill>
                <a:latin typeface="Arial Narrow" pitchFamily="34" charset="0"/>
              </a:rPr>
              <a:t>Variable ajoutée </a:t>
            </a:r>
            <a:r>
              <a:rPr lang="fr-FR" sz="1600" dirty="0">
                <a:solidFill>
                  <a:schemeClr val="tx2"/>
                </a:solidFill>
                <a:latin typeface="Arial Narrow" pitchFamily="34" charset="0"/>
              </a:rPr>
              <a:t>dans la DO en 2012,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renseignée 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pour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 45% 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des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découvertes en  2012-2013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485277"/>
            <a:ext cx="718820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6420591"/>
            <a:ext cx="63920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>
                <a:latin typeface="Arial Narrow" pitchFamily="34" charset="0"/>
              </a:rPr>
              <a:t>Source</a:t>
            </a:r>
            <a:r>
              <a:rPr lang="fr-FR" sz="1000" dirty="0">
                <a:latin typeface="Arial Narrow" pitchFamily="34" charset="0"/>
              </a:rPr>
              <a:t> : </a:t>
            </a:r>
            <a:r>
              <a:rPr lang="fr-FR" sz="1000" b="0" dirty="0">
                <a:latin typeface="Arial Narrow" pitchFamily="34" charset="0"/>
              </a:rPr>
              <a:t>InVS, données DO VIH au 31/12/2013 brutes (non corrigées</a:t>
            </a:r>
            <a:r>
              <a:rPr lang="fr-FR" sz="1000" b="0" dirty="0" smtClean="0">
                <a:latin typeface="Arial Narrow" pitchFamily="34" charset="0"/>
              </a:rPr>
              <a:t>) </a:t>
            </a:r>
          </a:p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dirty="0">
                <a:latin typeface="Arial Narrow" pitchFamily="34" charset="0"/>
              </a:rPr>
              <a:t>	 </a:t>
            </a:r>
            <a:r>
              <a:rPr lang="fr-FR" sz="1000" dirty="0" smtClean="0">
                <a:latin typeface="Arial Narrow" pitchFamily="34" charset="0"/>
              </a:rPr>
              <a:t>     proportions calculées sur 45% de découvertes pour lesquelles la variable IST est renseignée</a:t>
            </a:r>
            <a:endParaRPr lang="fr-FR" sz="1000" b="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Diagnostics de sida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Source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InVS, déclaration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obligatoire </a:t>
            </a: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du sida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5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diminution du nombre de diagnostics de sida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se poursuit : environ 1200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cas [1092-1333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] en 2013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6" y="1658315"/>
            <a:ext cx="7429368" cy="42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6538913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/>
              <a:t>InVS, données DO VIH et sida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majorité des cas de sida est diagnostiquée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chez les personnes qui ignoraient leur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séropositivité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6688"/>
            <a:ext cx="5828243" cy="436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6243364" y="1772816"/>
            <a:ext cx="1929036" cy="367240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fr-FR" sz="2000" dirty="0">
                <a:solidFill>
                  <a:schemeClr val="tx2"/>
                </a:solidFill>
              </a:rPr>
              <a:t>En </a:t>
            </a:r>
            <a:r>
              <a:rPr lang="fr-FR" sz="2000" dirty="0" smtClean="0">
                <a:solidFill>
                  <a:schemeClr val="tx2"/>
                </a:solidFill>
              </a:rPr>
              <a:t>2013 :</a:t>
            </a:r>
            <a:endParaRPr lang="fr-FR" sz="2000" dirty="0">
              <a:solidFill>
                <a:schemeClr val="tx2"/>
              </a:solidFill>
            </a:endParaRPr>
          </a:p>
          <a:p>
            <a:endParaRPr lang="fr-FR" sz="2000" dirty="0"/>
          </a:p>
          <a:p>
            <a:r>
              <a:rPr lang="fr-FR" sz="2000" dirty="0" smtClean="0">
                <a:solidFill>
                  <a:srgbClr val="FF6600"/>
                </a:solidFill>
              </a:rPr>
              <a:t>60% </a:t>
            </a:r>
            <a:r>
              <a:rPr lang="fr-FR" sz="2000" dirty="0">
                <a:solidFill>
                  <a:srgbClr val="FF6600"/>
                </a:solidFill>
              </a:rPr>
              <a:t>non dépistés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FFC000"/>
                </a:solidFill>
              </a:rPr>
              <a:t>24% </a:t>
            </a:r>
            <a:r>
              <a:rPr lang="fr-FR" sz="2000" dirty="0">
                <a:solidFill>
                  <a:srgbClr val="FFC000"/>
                </a:solidFill>
              </a:rPr>
              <a:t>dépistés non </a:t>
            </a:r>
            <a:r>
              <a:rPr lang="fr-FR" sz="2000" dirty="0" smtClean="0">
                <a:solidFill>
                  <a:srgbClr val="FFC000"/>
                </a:solidFill>
              </a:rPr>
              <a:t>traités</a:t>
            </a: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92D050"/>
                </a:solidFill>
              </a:rPr>
              <a:t>16</a:t>
            </a:r>
            <a:r>
              <a:rPr lang="fr-FR" sz="2000" dirty="0">
                <a:solidFill>
                  <a:srgbClr val="92D050"/>
                </a:solidFill>
              </a:rPr>
              <a:t>% dépistés traités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6538913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sida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59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pneumocystose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est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pathologie inaugurale* de sida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plus fréquente depuis 2008, sans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diminution</a:t>
            </a:r>
            <a:endParaRPr lang="fr-FR" sz="48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0" y="1488157"/>
            <a:ext cx="61150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057009" y="1844402"/>
            <a:ext cx="2648545" cy="2952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fr-FR" sz="1800" dirty="0" smtClean="0">
                <a:latin typeface="Arial Narrow" pitchFamily="34" charset="0"/>
              </a:rPr>
              <a:t>    En 2013 </a:t>
            </a:r>
            <a:r>
              <a:rPr lang="fr-FR" sz="1800" dirty="0">
                <a:latin typeface="Arial Narrow" pitchFamily="34" charset="0"/>
              </a:rPr>
              <a:t>:</a:t>
            </a:r>
          </a:p>
          <a:p>
            <a:endParaRPr lang="fr-FR" sz="1800" dirty="0">
              <a:latin typeface="Arial Narrow" pitchFamily="34" charset="0"/>
            </a:endParaRPr>
          </a:p>
          <a:p>
            <a:r>
              <a:rPr lang="fr-FR" sz="1800" dirty="0" smtClean="0">
                <a:solidFill>
                  <a:srgbClr val="009900"/>
                </a:solidFill>
                <a:latin typeface="Arial Narrow" pitchFamily="34" charset="0"/>
              </a:rPr>
              <a:t>31% pneumocystose</a:t>
            </a:r>
            <a:endParaRPr lang="fr-FR" sz="1800" dirty="0">
              <a:solidFill>
                <a:srgbClr val="009900"/>
              </a:solidFill>
              <a:latin typeface="Arial Narrow" pitchFamily="34" charset="0"/>
            </a:endParaRPr>
          </a:p>
          <a:p>
            <a:endParaRPr lang="fr-FR" sz="1800" dirty="0" smtClean="0">
              <a:latin typeface="Arial Narrow" pitchFamily="34" charset="0"/>
            </a:endParaRPr>
          </a:p>
          <a:p>
            <a:endParaRPr lang="fr-FR" sz="1800" dirty="0">
              <a:latin typeface="Arial Narrow" pitchFamily="34" charset="0"/>
            </a:endParaRPr>
          </a:p>
          <a:p>
            <a:r>
              <a:rPr lang="fr-FR" sz="1800" dirty="0" smtClean="0">
                <a:solidFill>
                  <a:srgbClr val="FF0000"/>
                </a:solidFill>
                <a:latin typeface="Arial Narrow" pitchFamily="34" charset="0"/>
              </a:rPr>
              <a:t>17% </a:t>
            </a:r>
            <a:r>
              <a:rPr lang="fr-FR" sz="1800" dirty="0">
                <a:solidFill>
                  <a:srgbClr val="FF0000"/>
                </a:solidFill>
                <a:latin typeface="Arial Narrow" pitchFamily="34" charset="0"/>
              </a:rPr>
              <a:t>tuberculose</a:t>
            </a:r>
          </a:p>
          <a:p>
            <a:endParaRPr lang="fr-FR" sz="1800" dirty="0">
              <a:latin typeface="Arial Narrow" pitchFamily="34" charset="0"/>
            </a:endParaRPr>
          </a:p>
          <a:p>
            <a:r>
              <a:rPr lang="fr-FR" sz="1800" dirty="0" smtClean="0">
                <a:solidFill>
                  <a:srgbClr val="FFC000"/>
                </a:solidFill>
                <a:latin typeface="Arial Narrow" pitchFamily="34" charset="0"/>
              </a:rPr>
              <a:t>10% toxoplasmose cérébr</a:t>
            </a:r>
            <a:r>
              <a:rPr lang="fr-FR" dirty="0" smtClean="0">
                <a:solidFill>
                  <a:srgbClr val="FFC000"/>
                </a:solidFill>
                <a:latin typeface="Arial Narrow" pitchFamily="34" charset="0"/>
              </a:rPr>
              <a:t>ale</a:t>
            </a:r>
            <a:endParaRPr lang="fr-FR" sz="1800" dirty="0">
              <a:solidFill>
                <a:srgbClr val="92D050"/>
              </a:solidFill>
              <a:latin typeface="Arial Narrow" pitchFamily="34" charset="0"/>
            </a:endParaRPr>
          </a:p>
          <a:p>
            <a:r>
              <a:rPr lang="fr-FR" sz="1800" dirty="0">
                <a:solidFill>
                  <a:srgbClr val="0000FF"/>
                </a:solidFill>
                <a:latin typeface="Arial Narrow" pitchFamily="34" charset="0"/>
              </a:rPr>
              <a:t>9</a:t>
            </a:r>
            <a:r>
              <a:rPr lang="fr-FR" sz="1800" dirty="0" smtClean="0">
                <a:solidFill>
                  <a:srgbClr val="0000FF"/>
                </a:solidFill>
                <a:latin typeface="Arial Narrow" pitchFamily="34" charset="0"/>
              </a:rPr>
              <a:t>% </a:t>
            </a:r>
            <a:r>
              <a:rPr lang="fr-FR" sz="1800" dirty="0">
                <a:solidFill>
                  <a:srgbClr val="0000FF"/>
                </a:solidFill>
                <a:latin typeface="Arial Narrow" pitchFamily="34" charset="0"/>
              </a:rPr>
              <a:t>candidose </a:t>
            </a:r>
            <a:r>
              <a:rPr lang="fr-FR" sz="1800" dirty="0" err="1" smtClean="0">
                <a:solidFill>
                  <a:srgbClr val="0000FF"/>
                </a:solidFill>
                <a:latin typeface="Arial Narrow" pitchFamily="34" charset="0"/>
              </a:rPr>
              <a:t>oesophag</a:t>
            </a:r>
            <a:r>
              <a:rPr lang="fr-FR" dirty="0" err="1" smtClean="0">
                <a:solidFill>
                  <a:srgbClr val="0000FF"/>
                </a:solidFill>
                <a:latin typeface="Arial Narrow" pitchFamily="34" charset="0"/>
              </a:rPr>
              <a:t>ienne</a:t>
            </a:r>
            <a:endParaRPr lang="fr-FR" sz="1800" dirty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fr-FR" sz="1800" dirty="0" smtClean="0">
                <a:solidFill>
                  <a:srgbClr val="CC99FF"/>
                </a:solidFill>
                <a:latin typeface="Arial Narrow" pitchFamily="34" charset="0"/>
              </a:rPr>
              <a:t>10% </a:t>
            </a:r>
            <a:r>
              <a:rPr lang="fr-FR" sz="1800" dirty="0">
                <a:solidFill>
                  <a:srgbClr val="CC99FF"/>
                </a:solidFill>
                <a:latin typeface="Arial Narrow" pitchFamily="34" charset="0"/>
              </a:rPr>
              <a:t>Kaposi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537321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Les PCP inaugurales sont diagnostiquées principalement chez des personnes qui ignoraient leur séropositivité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2725" y="6216650"/>
            <a:ext cx="3671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0" dirty="0">
                <a:solidFill>
                  <a:schemeClr val="accent1">
                    <a:lumMod val="75000"/>
                  </a:schemeClr>
                </a:solidFill>
              </a:rPr>
              <a:t>*  Pathologies isolées (non associées à une autre pathologie)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6538739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sida au </a:t>
            </a:r>
            <a:r>
              <a:rPr lang="fr-FR" sz="1000" b="0" dirty="0" smtClean="0"/>
              <a:t>31/12/2013 corrigées </a:t>
            </a:r>
            <a:r>
              <a:rPr lang="fr-FR" sz="1000" b="0" dirty="0"/>
              <a:t>pour les </a:t>
            </a:r>
            <a:r>
              <a:rPr lang="fr-FR" sz="1000" b="0" dirty="0" smtClean="0"/>
              <a:t>délais et la </a:t>
            </a:r>
            <a:r>
              <a:rPr lang="fr-FR" sz="1000" b="0" dirty="0"/>
              <a:t>sous déclaration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7884"/>
            <a:ext cx="8229600" cy="1143000"/>
          </a:xfrm>
        </p:spPr>
        <p:txBody>
          <a:bodyPr/>
          <a:lstStyle/>
          <a:p>
            <a:r>
              <a:rPr lang="fr-FR" sz="3200" b="1" kern="0" dirty="0">
                <a:solidFill>
                  <a:schemeClr val="tx2"/>
                </a:solidFill>
                <a:latin typeface="Arial Narrow"/>
              </a:rPr>
              <a:t>Conclusion (1</a:t>
            </a:r>
            <a:r>
              <a:rPr lang="fr-FR" sz="3200" b="1" kern="0" dirty="0" smtClean="0">
                <a:solidFill>
                  <a:schemeClr val="tx2"/>
                </a:solidFill>
                <a:latin typeface="Arial Narrow"/>
              </a:rPr>
              <a:t>) : dépistage du VIH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0" y="1600200"/>
            <a:ext cx="9048206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Nombre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de sérologies VIH réalisées </a:t>
            </a: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stable depuis 2011 </a:t>
            </a:r>
          </a:p>
          <a:p>
            <a:pPr marL="896938" lvl="2" indent="-363538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Difficultés d’application du dépistage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élargi en population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générale, qui était l’une des recommandations du « plan de lutte contre le VIH et les IST 2010-2014 »</a:t>
            </a:r>
          </a:p>
          <a:p>
            <a:pPr eaLnBrk="1" hangingPunct="1">
              <a:lnSpc>
                <a:spcPct val="110000"/>
              </a:lnSpc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Mais les effets de deux autres recommandations sont observés :</a:t>
            </a:r>
          </a:p>
          <a:p>
            <a:pPr marL="898525" lvl="2" indent="-365125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Montée en charge des TROD dans le cadre du dépistage « communautaire » (4000 en 2011, 56 000 en 2013), avec un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taux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de positivité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plus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élevé que dans le dépistage classique,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mais qui diminue avec l’élargissement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du public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dépisté par TROD</a:t>
            </a:r>
            <a:endParaRPr lang="fr-FR" sz="20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898525" lvl="2" indent="-365125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A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ugmentation du nombre de sérologies positives (+7% sur 2011-2013), qui peut s’expliquer par un dépistage plus ciblé ou par la répétition de tests dans des populations particulièrement exposées.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</a:pPr>
            <a:endParaRPr lang="fr-FR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4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kern="0" dirty="0">
                <a:solidFill>
                  <a:schemeClr val="tx2"/>
                </a:solidFill>
                <a:latin typeface="Arial Narrow"/>
              </a:rPr>
              <a:t>Conclusion </a:t>
            </a:r>
            <a:r>
              <a:rPr lang="fr-FR" sz="3200" b="1" kern="0" dirty="0" smtClean="0">
                <a:solidFill>
                  <a:schemeClr val="tx2"/>
                </a:solidFill>
                <a:latin typeface="Arial Narrow"/>
              </a:rPr>
              <a:t>(2) : diagnostics VIH/sida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8531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lvl="1" indent="-342900">
              <a:lnSpc>
                <a:spcPct val="110000"/>
              </a:lnSpc>
              <a:spcBef>
                <a:spcPts val="600"/>
              </a:spcBef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Le nombre de découvertes </a:t>
            </a:r>
            <a:r>
              <a:rPr lang="fr-FR" dirty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de </a:t>
            </a: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séropositivité est stable : </a:t>
            </a:r>
            <a:b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</a:b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6200 </a:t>
            </a:r>
            <a:r>
              <a:rPr lang="fr-FR" dirty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en 2013 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Malgré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une augmentation des sérologies positives rapportées par les laboratoires : plus de tests de personnes déjà connues VIH+? 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3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400 hétérosexuels (55%) , 2 600 HSH (43%), moins de 100 UDI (1%)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ts val="600"/>
              </a:spcBef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Les </a:t>
            </a:r>
            <a:r>
              <a:rPr lang="fr-FR" dirty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motifs de réalisation du test </a:t>
            </a: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évoluent :</a:t>
            </a:r>
            <a:endParaRPr lang="fr-FR" dirty="0">
              <a:solidFill>
                <a:schemeClr val="tx2"/>
              </a:solidFill>
              <a:latin typeface="Arial Narrow" pitchFamily="34" charset="0"/>
              <a:cs typeface="ＭＳ Ｐゴシック" charset="0"/>
            </a:endParaRP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Diminution du motif « signes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cliniques ou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biologiques »</a:t>
            </a:r>
            <a:endParaRPr lang="fr-FR" sz="2000" dirty="0">
              <a:solidFill>
                <a:schemeClr val="tx2"/>
              </a:solidFill>
              <a:latin typeface="Arial Narrow" pitchFamily="34" charset="0"/>
            </a:endParaRP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Augmentation des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« dépistages orientés » </a:t>
            </a:r>
            <a:endParaRPr lang="fr-FR" sz="2000" dirty="0">
              <a:solidFill>
                <a:schemeClr val="tx2"/>
              </a:solidFill>
              <a:latin typeface="Arial Narrow" pitchFamily="34" charset="0"/>
            </a:endParaRPr>
          </a:p>
          <a:p>
            <a:pPr marL="342900" lvl="1" indent="-342900" eaLnBrk="1" hangingPunct="1">
              <a:lnSpc>
                <a:spcPct val="110000"/>
              </a:lnSpc>
              <a:spcBef>
                <a:spcPts val="600"/>
              </a:spcBef>
              <a:buChar char="•"/>
              <a:defRPr/>
            </a:pPr>
            <a:r>
              <a:rPr lang="fr-FR" dirty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Et le délai entre contamination et diagnostic diminue :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Les diagnostics tardifs (25%) diminuent,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surtout chez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les hétérosexuels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Les diagnostics précoces (39%)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augmentent, surtout chez les HSH</a:t>
            </a: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1200 diagnostics de sida en 2013 : la diminution se poursuit</a:t>
            </a:r>
            <a:endParaRPr lang="fr-FR" dirty="0">
              <a:solidFill>
                <a:schemeClr val="tx2"/>
              </a:solidFill>
              <a:latin typeface="Arial Narrow" pitchFamily="34" charset="0"/>
              <a:cs typeface="ＭＳ Ｐゴシック" charset="0"/>
            </a:endParaRPr>
          </a:p>
          <a:p>
            <a:pPr marL="914400" lvl="2" indent="0" eaLnBrk="1" hangingPunct="1">
              <a:lnSpc>
                <a:spcPct val="110000"/>
              </a:lnSpc>
              <a:buNone/>
              <a:defRPr/>
            </a:pPr>
            <a:endParaRPr lang="fr-FR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Perspective 2015 : dématérialisation de la surveillance</a:t>
            </a:r>
            <a:endParaRPr lang="fr-F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sz="28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Finalité </a:t>
            </a:r>
            <a:r>
              <a:rPr lang="fr-FR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fr-FR" sz="28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dispositif plus efficient et plus </a:t>
            </a:r>
            <a:r>
              <a:rPr lang="fr-FR" sz="2800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réactif</a:t>
            </a: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sz="2800" b="1" dirty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Demande d’autorisation CNIL </a:t>
            </a:r>
            <a:r>
              <a:rPr lang="fr-FR" sz="2800" dirty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en cours</a:t>
            </a: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sz="28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Calendrier prévisionnel : </a:t>
            </a:r>
          </a:p>
          <a:p>
            <a:pPr marL="914400" lvl="1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Mai 2015 : déploiement en Ile-de-France et Guyane pour le VIH/sida</a:t>
            </a:r>
          </a:p>
          <a:p>
            <a:pPr marL="914400" lvl="1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Octobre 2015 : déploiement dans les autres régions pour le VIH/sida</a:t>
            </a:r>
          </a:p>
          <a:p>
            <a:pPr marL="914400" lvl="1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Autres MDO intégrées progressivement après 2015</a:t>
            </a: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altLang="fr-FR" sz="2800" b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Accompagnement progressif</a:t>
            </a:r>
            <a:r>
              <a:rPr lang="fr-FR" altLang="fr-FR" sz="2800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, maintien transitoire du circuit papier</a:t>
            </a: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endParaRPr lang="fr-FR" altLang="fr-FR" sz="2800" b="1" dirty="0">
              <a:solidFill>
                <a:srgbClr val="0070C0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endParaRPr lang="fr-FR" sz="2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01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Page d’accueil de l’application e-DO</a:t>
            </a:r>
            <a:endParaRPr lang="fr-F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109" y="1196752"/>
            <a:ext cx="8583379" cy="477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5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kern="0" dirty="0" smtClean="0">
                <a:solidFill>
                  <a:schemeClr val="tx2"/>
                </a:solidFill>
                <a:latin typeface="Arial Narrow"/>
              </a:rPr>
              <a:t>Remerciements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762000">
              <a:lnSpc>
                <a:spcPct val="11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Biologistes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participant à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LaboVIH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 (89% des laboratoires en 2013, soient 3 815 biologistes)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</a:pP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Médecins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(18 400 depuis 2003),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biologistes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(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2 630) et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TEC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 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participant à la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déclaration obligatoire 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VIH/sida</a:t>
            </a:r>
            <a:endParaRPr lang="fr-FR" sz="2400" dirty="0">
              <a:solidFill>
                <a:schemeClr val="tx2"/>
              </a:solidFill>
              <a:latin typeface="Arial Narrow" pitchFamily="34" charset="0"/>
              <a:cs typeface="ＭＳ Ｐゴシック" charset="-128"/>
            </a:endParaRPr>
          </a:p>
          <a:p>
            <a:pPr defTabSz="762000">
              <a:lnSpc>
                <a:spcPct val="110000"/>
              </a:lnSpc>
              <a:spcBef>
                <a:spcPct val="40000"/>
              </a:spcBef>
            </a:pPr>
            <a:r>
              <a:rPr lang="fr-FR" sz="2400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Associations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 (60 en 2013) ayant transmis à la DGS leurs bilans d’activité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TROD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Médecins de santé publique des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ARS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et leurs collaborateurs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Centre national de référence du VIH 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: Francis Barin, Denys Brand, Sylvie Brunet et Damien Thierry</a:t>
            </a:r>
          </a:p>
          <a:p>
            <a:endParaRPr lang="fr-FR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U:\VIC\01_DOVIH\TRIM\TRIM134\cartes\CARTES PAR COREVIH\SEROLOGI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8296" y="1611902"/>
            <a:ext cx="4968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Les Corevih des DFA,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d’Ile-de-France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Centre, Nord et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Sud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ont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les activités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de dépistage du VIH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les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plus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élevées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60" y="3573016"/>
            <a:ext cx="176543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4447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égende encadrée 1 3"/>
          <p:cNvSpPr/>
          <p:nvPr/>
        </p:nvSpPr>
        <p:spPr>
          <a:xfrm>
            <a:off x="0" y="1196752"/>
            <a:ext cx="2444750" cy="2017713"/>
          </a:xfrm>
          <a:prstGeom prst="borderCallout1">
            <a:avLst>
              <a:gd name="adj1" fmla="val 51120"/>
              <a:gd name="adj2" fmla="val 102094"/>
              <a:gd name="adj3" fmla="val 71141"/>
              <a:gd name="adj4" fmla="val 1929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Légende encadrée 1 10"/>
          <p:cNvSpPr/>
          <p:nvPr/>
        </p:nvSpPr>
        <p:spPr>
          <a:xfrm>
            <a:off x="7252559" y="3573017"/>
            <a:ext cx="1762835" cy="1440160"/>
          </a:xfrm>
          <a:prstGeom prst="borderCallout1">
            <a:avLst>
              <a:gd name="adj1" fmla="val 49394"/>
              <a:gd name="adj2" fmla="val -852"/>
              <a:gd name="adj3" fmla="val 65714"/>
              <a:gd name="adj4" fmla="val -477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87825" y="5816297"/>
            <a:ext cx="38164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Sérologies VIH réalisées en 2013 / mille habitants :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388" y="6506547"/>
            <a:ext cx="6985000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Sources : </a:t>
            </a:r>
            <a:r>
              <a:rPr lang="fr-FR" sz="1000" b="0" dirty="0"/>
              <a:t>InVS, LaboVIH </a:t>
            </a:r>
            <a:r>
              <a:rPr lang="fr-FR" sz="1000" b="0" dirty="0" smtClean="0"/>
              <a:t>2013, </a:t>
            </a:r>
            <a:r>
              <a:rPr lang="fr-FR" sz="1000" b="0" dirty="0"/>
              <a:t>mise à jour </a:t>
            </a:r>
            <a:r>
              <a:rPr lang="fr-FR" sz="1000" b="0" dirty="0" smtClean="0"/>
              <a:t>décembre 2014</a:t>
            </a:r>
            <a:endParaRPr lang="fr-FR" sz="1000" b="0" dirty="0"/>
          </a:p>
          <a:p>
            <a:r>
              <a:rPr lang="fr-FR" sz="1000" b="0" dirty="0"/>
              <a:t>                 Insee, population légale au </a:t>
            </a:r>
            <a:r>
              <a:rPr lang="fr-FR" sz="1000" b="0" dirty="0" smtClean="0"/>
              <a:t>01/01/2011 </a:t>
            </a:r>
            <a:r>
              <a:rPr lang="fr-FR" sz="1000" b="0" dirty="0"/>
              <a:t>par commune, département et région, mise à jour </a:t>
            </a:r>
            <a:r>
              <a:rPr lang="fr-FR" sz="1000" b="0" dirty="0" smtClean="0"/>
              <a:t>janvier 2014</a:t>
            </a:r>
            <a:endParaRPr lang="fr-FR" sz="1000" b="0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5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kern="0" dirty="0">
                <a:solidFill>
                  <a:schemeClr val="tx2"/>
                </a:solidFill>
                <a:latin typeface="Arial Narrow"/>
              </a:rPr>
              <a:t>Pour en savoir plus...</a:t>
            </a:r>
            <a:br>
              <a:rPr lang="fr-FR" sz="3600" b="1" kern="0" dirty="0">
                <a:solidFill>
                  <a:schemeClr val="tx2"/>
                </a:solidFill>
                <a:latin typeface="Arial Narrow"/>
              </a:rPr>
            </a:br>
            <a:r>
              <a:rPr lang="fr-FR" sz="3600" b="1" kern="0" dirty="0">
                <a:solidFill>
                  <a:schemeClr val="tx2"/>
                </a:solidFill>
                <a:latin typeface="Arial Narrow"/>
              </a:rPr>
              <a:t> </a:t>
            </a:r>
            <a:r>
              <a:rPr lang="fr-FR" sz="2400" b="1" kern="0" dirty="0">
                <a:solidFill>
                  <a:schemeClr val="tx2"/>
                </a:solidFill>
                <a:latin typeface="Arial Narrow"/>
              </a:rPr>
              <a:t>à consulter sur le site de l’InVS :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99330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Dépistage du VIH, 2003-2013 :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BEH 32-33, 25/11/2014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kern="0" dirty="0">
              <a:solidFill>
                <a:sysClr val="windowText" lastClr="000000"/>
              </a:solidFill>
            </a:endParaRPr>
          </a:p>
          <a:p>
            <a:pPr marL="125730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5730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hlinkClick r:id="rId3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Bilan des données de surveillance sur le VIH et les IST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(01/12/2014)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104" y="6309666"/>
            <a:ext cx="75962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latin typeface="Arial Narrow" pitchFamily="34" charset="0"/>
              </a:rPr>
              <a:t>Si les liens ci-dessus ne fonctionnent pas, vous pouvez consulter les documents cités aux adresses suivantes : </a:t>
            </a:r>
          </a:p>
          <a:p>
            <a:r>
              <a:rPr lang="fr-FR" sz="1000" dirty="0">
                <a:latin typeface="Arial Narrow" pitchFamily="34" charset="0"/>
                <a:hlinkClick r:id="rId2"/>
              </a:rPr>
              <a:t>http://</a:t>
            </a:r>
            <a:r>
              <a:rPr lang="fr-FR" sz="1000" dirty="0" smtClean="0">
                <a:latin typeface="Arial Narrow" pitchFamily="34" charset="0"/>
                <a:hlinkClick r:id="rId2"/>
              </a:rPr>
              <a:t>www.invs.sante.fr/beh/2014/32-33/2014_32-33_1.html</a:t>
            </a:r>
            <a:endParaRPr lang="fr-FR" sz="1000" dirty="0" smtClean="0">
              <a:latin typeface="Arial Narrow" pitchFamily="34" charset="0"/>
            </a:endParaRPr>
          </a:p>
          <a:p>
            <a:r>
              <a:rPr lang="fr-FR" sz="1000" dirty="0">
                <a:latin typeface="Arial Narrow" pitchFamily="34" charset="0"/>
              </a:rPr>
              <a:t>http://www.invs.sante.fr/Dossiers-thematiques/Maladies-infectieuses/VIH-sida-IST/Infection-a-VIH-et-sida/Actualites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44862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69072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1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-27384"/>
            <a:ext cx="8857108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Sérologies VIH* réalisées en 2013 par Corevih (ville/hôpital)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156756"/>
              </p:ext>
            </p:extLst>
          </p:nvPr>
        </p:nvGraphicFramePr>
        <p:xfrm>
          <a:off x="328656" y="967094"/>
          <a:ext cx="8434585" cy="4714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62004"/>
                <a:gridCol w="675610"/>
                <a:gridCol w="750678"/>
                <a:gridCol w="675610"/>
                <a:gridCol w="675610"/>
                <a:gridCol w="1630777"/>
                <a:gridCol w="546189"/>
                <a:gridCol w="825746"/>
                <a:gridCol w="675610"/>
                <a:gridCol w="61675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Nombre de sérologies VIH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Nombre de sérologies VIH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/>
                        <a:t>N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/>
                        <a:t>**</a:t>
                      </a:r>
                      <a:endParaRPr lang="fr-FR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Taux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 / mille hab.</a:t>
                      </a:r>
                      <a:endParaRPr lang="fr-FR" sz="120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(ville)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(hôpital)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/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/>
                        <a:t>N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/>
                        <a:t>**</a:t>
                      </a:r>
                      <a:endParaRPr lang="fr-FR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Taux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 / mille hab.</a:t>
                      </a:r>
                      <a:endParaRPr lang="fr-FR" sz="120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(ville)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(hôpital)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Alsace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150 591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119 942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30 649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IdF Sud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306 232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225 092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81 033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Aquitaine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252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311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197 789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49 918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 Clermont-Ferrand</a:t>
                      </a: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120 179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84 055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36 124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Basse-Normandie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82 719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63 169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19 550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latin typeface="+mn-lt"/>
                        </a:rPr>
                        <a:t> Grenoble</a:t>
                      </a:r>
                      <a:endParaRPr lang="fr-FR" sz="1400" dirty="0" smtClean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170 733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138 115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32 618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Bourgogne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94 774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65 590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29 184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 Lyon</a:t>
                      </a: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242 759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180 470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62 290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Bretagne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181 987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129 351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51 090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Languedoc-Roussillon</a:t>
                      </a: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229 172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86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184 634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44 539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Centre &amp; Poitou Charentes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246 029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180 742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64 469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261 830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71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206 563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55 267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Franche-Comté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70 744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50 129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20 616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Martinique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58 021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148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48 228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9 793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Guadeloupe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80 134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198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71 888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8 246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260 629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196 693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63 937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Guyane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46 293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800"/>
                        </a:lnSpc>
                      </a:pPr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32 688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800"/>
                        </a:lnSpc>
                      </a:pPr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13 605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Nord Pas-de-Calais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295 557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218 300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77 257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Haute-Normandie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128 724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100 666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28 058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Pays-de-la-Loire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205 367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146 276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59 092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IdF Centre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133 209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76 115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57 094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Picardie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108 274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78 819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29 455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IdF Est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472 510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373 252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99 259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Paca Marseille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345 268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279 843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65 426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IdF Nord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201 967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123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164 764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37 065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Paca Nice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149 373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107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117 832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31 541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IdF Ouest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200 777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157 178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43 599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Réunion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81 491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67 630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13 862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88" y="6506547"/>
            <a:ext cx="6985000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Sources</a:t>
            </a:r>
            <a:r>
              <a:rPr lang="fr-FR" sz="1000" b="0" dirty="0"/>
              <a:t> : InVS, LaboVIH </a:t>
            </a:r>
            <a:r>
              <a:rPr lang="fr-FR" sz="1000" b="0" dirty="0" smtClean="0"/>
              <a:t>2013, </a:t>
            </a:r>
            <a:r>
              <a:rPr lang="fr-FR" sz="1000" b="0" dirty="0"/>
              <a:t>mise à jour </a:t>
            </a:r>
            <a:r>
              <a:rPr lang="fr-FR" sz="1000" b="0" dirty="0" smtClean="0"/>
              <a:t>décembre 2014</a:t>
            </a:r>
            <a:endParaRPr lang="fr-FR" sz="1000" b="0" dirty="0"/>
          </a:p>
          <a:p>
            <a:r>
              <a:rPr lang="fr-FR" sz="1000" b="0" dirty="0"/>
              <a:t>                 Insee, population légale au </a:t>
            </a:r>
            <a:r>
              <a:rPr lang="fr-FR" sz="1000" b="0" dirty="0" smtClean="0"/>
              <a:t>01/01/2011 </a:t>
            </a:r>
            <a:r>
              <a:rPr lang="fr-FR" sz="1000" b="0" dirty="0"/>
              <a:t>par commune, département et région, mise à jour </a:t>
            </a:r>
            <a:r>
              <a:rPr lang="fr-FR" sz="1000" b="0" dirty="0" smtClean="0"/>
              <a:t>janvier 2014</a:t>
            </a:r>
            <a:endParaRPr lang="fr-FR" sz="1000" b="0" dirty="0"/>
          </a:p>
        </p:txBody>
      </p:sp>
      <p:sp>
        <p:nvSpPr>
          <p:cNvPr id="6" name="Text Box 2473"/>
          <p:cNvSpPr txBox="1">
            <a:spLocks noChangeArrowheads="1"/>
          </p:cNvSpPr>
          <p:nvPr/>
        </p:nvSpPr>
        <p:spPr bwMode="auto">
          <a:xfrm>
            <a:off x="338379" y="5681334"/>
            <a:ext cx="842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000" b="0" i="1" dirty="0">
                <a:solidFill>
                  <a:schemeClr val="tx2"/>
                </a:solidFill>
              </a:rPr>
              <a:t>*  Il s’agit </a:t>
            </a:r>
            <a:r>
              <a:rPr lang="fr-FR" sz="1000" b="0" i="1" dirty="0" smtClean="0">
                <a:solidFill>
                  <a:schemeClr val="tx2"/>
                </a:solidFill>
              </a:rPr>
              <a:t>d’un </a:t>
            </a:r>
            <a:r>
              <a:rPr lang="fr-FR" sz="1000" b="0" i="1" dirty="0">
                <a:solidFill>
                  <a:schemeClr val="tx2"/>
                </a:solidFill>
              </a:rPr>
              <a:t>nombre de </a:t>
            </a:r>
            <a:r>
              <a:rPr lang="fr-FR" sz="1000" b="0" i="1" dirty="0" smtClean="0">
                <a:solidFill>
                  <a:schemeClr val="tx2"/>
                </a:solidFill>
              </a:rPr>
              <a:t>sérologies, </a:t>
            </a:r>
            <a:r>
              <a:rPr lang="fr-FR" sz="1000" b="0" i="1" dirty="0">
                <a:solidFill>
                  <a:schemeClr val="tx2"/>
                </a:solidFill>
              </a:rPr>
              <a:t>et non d’un nombre de personnes  (une même personne peut </a:t>
            </a:r>
            <a:r>
              <a:rPr lang="fr-FR" sz="1000" b="0" i="1" dirty="0" smtClean="0">
                <a:solidFill>
                  <a:schemeClr val="tx2"/>
                </a:solidFill>
              </a:rPr>
              <a:t>être testée plusieurs fois dans l’année)  </a:t>
            </a:r>
            <a:endParaRPr lang="fr-FR" sz="1000" b="0" i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fr-FR" sz="1000" b="0" i="1" dirty="0">
                <a:solidFill>
                  <a:schemeClr val="tx2"/>
                </a:solidFill>
              </a:rPr>
              <a:t>** nombre </a:t>
            </a:r>
            <a:r>
              <a:rPr lang="fr-FR" sz="1000" b="0" i="1" dirty="0" smtClean="0">
                <a:solidFill>
                  <a:schemeClr val="tx2"/>
                </a:solidFill>
              </a:rPr>
              <a:t>total (laboratoires </a:t>
            </a:r>
            <a:r>
              <a:rPr lang="fr-FR" sz="1000" b="0" i="1" dirty="0">
                <a:solidFill>
                  <a:schemeClr val="tx2"/>
                </a:solidFill>
              </a:rPr>
              <a:t>de ville, </a:t>
            </a:r>
            <a:r>
              <a:rPr lang="fr-FR" sz="1000" b="0" i="1" dirty="0" smtClean="0">
                <a:solidFill>
                  <a:schemeClr val="tx2"/>
                </a:solidFill>
              </a:rPr>
              <a:t>laboratoires hospitaliers </a:t>
            </a:r>
            <a:r>
              <a:rPr lang="fr-FR" sz="1000" b="0" i="1" dirty="0">
                <a:solidFill>
                  <a:schemeClr val="tx2"/>
                </a:solidFill>
              </a:rPr>
              <a:t>et </a:t>
            </a:r>
            <a:r>
              <a:rPr lang="fr-FR" sz="1000" b="0" i="1" dirty="0" smtClean="0">
                <a:solidFill>
                  <a:schemeClr val="tx2"/>
                </a:solidFill>
              </a:rPr>
              <a:t>laboratoire EFS, hors </a:t>
            </a:r>
            <a:r>
              <a:rPr lang="fr-FR" sz="1000" b="0" i="1" dirty="0">
                <a:solidFill>
                  <a:schemeClr val="tx2"/>
                </a:solidFill>
              </a:rPr>
              <a:t>don de sang)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8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7" y="274638"/>
            <a:ext cx="8783471" cy="850106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Environ 11 300 sérologies* VIH confirmées positives en 2013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388" y="6437313"/>
            <a:ext cx="5416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/>
              <a:t>InVS, LaboVIH </a:t>
            </a:r>
            <a:r>
              <a:rPr lang="fr-FR" sz="1000" b="0" dirty="0" smtClean="0"/>
              <a:t>2013, mise à jour décembre 2014 </a:t>
            </a:r>
            <a:r>
              <a:rPr lang="fr-FR" sz="1000" b="0" dirty="0"/>
              <a:t>– DGS, </a:t>
            </a:r>
            <a:r>
              <a:rPr lang="fr-FR" sz="1000" b="0" dirty="0" smtClean="0"/>
              <a:t>synthèse des </a:t>
            </a:r>
            <a:r>
              <a:rPr lang="fr-FR" sz="1000" b="0" dirty="0"/>
              <a:t>rapports d’activité TROD 2013</a:t>
            </a:r>
          </a:p>
        </p:txBody>
      </p:sp>
      <p:sp>
        <p:nvSpPr>
          <p:cNvPr id="6" name="Text Box 2473"/>
          <p:cNvSpPr txBox="1">
            <a:spLocks noChangeArrowheads="1"/>
          </p:cNvSpPr>
          <p:nvPr/>
        </p:nvSpPr>
        <p:spPr bwMode="auto">
          <a:xfrm>
            <a:off x="274948" y="5301208"/>
            <a:ext cx="68979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000" b="0" i="1" dirty="0">
                <a:solidFill>
                  <a:schemeClr val="tx2"/>
                </a:solidFill>
              </a:rPr>
              <a:t>*  Il s’agit </a:t>
            </a:r>
            <a:r>
              <a:rPr lang="fr-FR" sz="1000" b="0" i="1" dirty="0" smtClean="0">
                <a:solidFill>
                  <a:schemeClr val="tx2"/>
                </a:solidFill>
              </a:rPr>
              <a:t>d’un </a:t>
            </a:r>
            <a:r>
              <a:rPr lang="fr-FR" sz="1000" b="0" i="1" dirty="0">
                <a:solidFill>
                  <a:schemeClr val="tx2"/>
                </a:solidFill>
              </a:rPr>
              <a:t>nombre de </a:t>
            </a:r>
            <a:r>
              <a:rPr lang="fr-FR" sz="1000" b="0" i="1" dirty="0" smtClean="0">
                <a:solidFill>
                  <a:schemeClr val="tx2"/>
                </a:solidFill>
              </a:rPr>
              <a:t>sérologies, </a:t>
            </a:r>
            <a:r>
              <a:rPr lang="fr-FR" sz="1000" b="0" i="1" dirty="0">
                <a:solidFill>
                  <a:schemeClr val="tx2"/>
                </a:solidFill>
              </a:rPr>
              <a:t>et non d’un nombre de personnes  (une même personne peut </a:t>
            </a:r>
            <a:r>
              <a:rPr lang="fr-FR" sz="1000" b="0" i="1" dirty="0" smtClean="0">
                <a:solidFill>
                  <a:schemeClr val="tx2"/>
                </a:solidFill>
              </a:rPr>
              <a:t>être testée plusieurs fois dans l’année)  </a:t>
            </a:r>
            <a:endParaRPr lang="fr-FR" sz="1000" b="0" i="1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5" y="1346295"/>
            <a:ext cx="6353726" cy="373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45301" y="2120298"/>
            <a:ext cx="21175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285750" indent="-285750" algn="ctr">
              <a:defRPr/>
            </a:pPr>
            <a:r>
              <a:rPr lang="fr-FR" b="0" dirty="0" smtClean="0">
                <a:solidFill>
                  <a:srgbClr val="EA0000"/>
                </a:solidFill>
                <a:sym typeface="Wingdings"/>
              </a:rPr>
              <a:t>Augmentation +7% </a:t>
            </a:r>
          </a:p>
          <a:p>
            <a:pPr algn="ctr">
              <a:defRPr/>
            </a:pPr>
            <a:r>
              <a:rPr lang="fr-FR" b="0" dirty="0" smtClean="0">
                <a:solidFill>
                  <a:srgbClr val="EA0000"/>
                </a:solidFill>
                <a:sym typeface="Wingdings"/>
              </a:rPr>
              <a:t>entre 2011 et 2013</a:t>
            </a:r>
          </a:p>
          <a:p>
            <a:pPr algn="ctr">
              <a:defRPr/>
            </a:pPr>
            <a:r>
              <a:rPr lang="fr-FR" sz="1800" b="0" dirty="0" smtClean="0">
                <a:solidFill>
                  <a:srgbClr val="EA0000"/>
                </a:solidFill>
                <a:sym typeface="Wingdings"/>
              </a:rPr>
              <a:t>  </a:t>
            </a:r>
          </a:p>
          <a:p>
            <a:pPr algn="ctr">
              <a:defRPr/>
            </a:pPr>
            <a:r>
              <a:rPr lang="fr-FR" sz="1800" b="0" dirty="0" smtClean="0">
                <a:solidFill>
                  <a:srgbClr val="EA0000"/>
                </a:solidFill>
                <a:sym typeface="Wingdings"/>
              </a:rPr>
              <a:t>TROD positifs : </a:t>
            </a:r>
          </a:p>
          <a:p>
            <a:pPr algn="ctr">
              <a:defRPr/>
            </a:pPr>
            <a:r>
              <a:rPr lang="fr-FR" sz="1800" b="0" dirty="0" smtClean="0">
                <a:solidFill>
                  <a:srgbClr val="EA0000"/>
                </a:solidFill>
                <a:sym typeface="Wingdings"/>
              </a:rPr>
              <a:t>486 en 2013</a:t>
            </a:r>
            <a:r>
              <a:rPr lang="fr-FR" sz="1800" b="0" u="sng" dirty="0" smtClean="0">
                <a:solidFill>
                  <a:srgbClr val="EA0000"/>
                </a:solidFill>
              </a:rPr>
              <a:t> </a:t>
            </a:r>
            <a:endParaRPr lang="fr-FR" sz="1800" b="0" dirty="0" smtClean="0">
              <a:solidFill>
                <a:srgbClr val="EA0000"/>
              </a:solidFill>
              <a:sym typeface="Wingdings"/>
            </a:endParaRPr>
          </a:p>
          <a:p>
            <a:pPr algn="ctr">
              <a:defRPr/>
            </a:pPr>
            <a:endParaRPr lang="fr-FR" sz="1800" b="0" dirty="0" smtClean="0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719" y="146301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Sérologies et TROD positifs :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en nombre ou rapportés au nombre de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tests</a:t>
            </a:r>
            <a:r>
              <a:rPr lang="fr-FR" sz="2800" u="sng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9713"/>
            <a:ext cx="88392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5340699"/>
            <a:ext cx="8539931" cy="9874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02060"/>
                </a:solidFill>
              </a:rPr>
              <a:t>Les TROD positifs ne </a:t>
            </a:r>
            <a:r>
              <a:rPr lang="fr-FR" sz="1800" b="0" dirty="0">
                <a:solidFill>
                  <a:srgbClr val="002060"/>
                </a:solidFill>
              </a:rPr>
              <a:t>représentent qu’une faible part des tests positifs (4 % en 2013</a:t>
            </a:r>
            <a:r>
              <a:rPr lang="fr-FR" sz="1800" b="0" dirty="0" smtClean="0">
                <a:solidFill>
                  <a:srgbClr val="002060"/>
                </a:solidFill>
              </a:rPr>
              <a:t>).</a:t>
            </a:r>
          </a:p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02060"/>
                </a:solidFill>
              </a:rPr>
              <a:t>Cependant, le taux de positivité est beaucoup plus élevé parmi les TROD que parmi les sérologies classiques, même s’il diminue en raison de l’élargissement du public dépisté.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388" y="6536377"/>
            <a:ext cx="37753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 smtClean="0">
                <a:latin typeface="Arial Narrow" pitchFamily="34" charset="0"/>
                <a:cs typeface="Arial" pitchFamily="34" charset="0"/>
              </a:rPr>
              <a:t>Sources </a:t>
            </a:r>
            <a:r>
              <a:rPr lang="fr-FR" sz="1000" dirty="0">
                <a:latin typeface="Arial Narrow" pitchFamily="34" charset="0"/>
                <a:cs typeface="Arial" pitchFamily="34" charset="0"/>
              </a:rPr>
              <a:t>: </a:t>
            </a:r>
            <a:r>
              <a:rPr lang="fr-FR" sz="1000" b="0" dirty="0">
                <a:latin typeface="Arial Narrow" pitchFamily="34" charset="0"/>
                <a:cs typeface="Arial" pitchFamily="34" charset="0"/>
              </a:rPr>
              <a:t>InVS, LaboVIH </a:t>
            </a:r>
            <a:r>
              <a:rPr lang="fr-FR" sz="1000" b="0" dirty="0" smtClean="0">
                <a:latin typeface="Arial Narrow" pitchFamily="34" charset="0"/>
                <a:cs typeface="Arial" pitchFamily="34" charset="0"/>
              </a:rPr>
              <a:t>2013; DGS, synthèse des rapports d’activité TROD</a:t>
            </a:r>
            <a:endParaRPr lang="fr-FR" sz="1000" b="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4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Découvertes de séropositivité VIH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Sources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InVS, déclaration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obligatoire du </a:t>
            </a: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VIH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CNR du VIH, surveillance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virologique du VIH</a:t>
            </a:r>
          </a:p>
          <a:p>
            <a:pPr marL="0" indent="0">
              <a:buNone/>
            </a:pPr>
            <a:endParaRPr lang="fr-FR" sz="2800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Les données par Corevih se réfèrent au </a:t>
            </a:r>
            <a:r>
              <a:rPr lang="fr-FR" sz="2400" u="sng" dirty="0" smtClean="0">
                <a:solidFill>
                  <a:schemeClr val="tx2"/>
                </a:solidFill>
                <a:latin typeface="Arial Narrow" pitchFamily="34" charset="0"/>
              </a:rPr>
              <a:t>lieu d’exercice du déclarant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, et non au domicile du patient</a:t>
            </a:r>
            <a:endParaRPr lang="fr-FR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2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1351" y="5915945"/>
            <a:ext cx="778129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pPr algn="ctr"/>
            <a:r>
              <a:rPr lang="fr-FR" sz="1600" b="0" dirty="0" smtClean="0">
                <a:solidFill>
                  <a:schemeClr val="tx2"/>
                </a:solidFill>
              </a:rPr>
              <a:t>* Les données sont moins fiables et moins précises </a:t>
            </a:r>
            <a:r>
              <a:rPr lang="fr-FR" sz="1600" b="0" dirty="0">
                <a:solidFill>
                  <a:schemeClr val="accent6"/>
                </a:solidFill>
              </a:rPr>
              <a:t>dans les Corevih où l’exhaustivité est la plus </a:t>
            </a:r>
            <a:r>
              <a:rPr lang="fr-FR" sz="1600" b="0" dirty="0" smtClean="0">
                <a:solidFill>
                  <a:schemeClr val="accent6"/>
                </a:solidFill>
              </a:rPr>
              <a:t>faible</a:t>
            </a:r>
          </a:p>
          <a:p>
            <a:pPr algn="ctr"/>
            <a:r>
              <a:rPr lang="fr-FR" sz="1600" b="0" dirty="0">
                <a:solidFill>
                  <a:schemeClr val="tx2"/>
                </a:solidFill>
              </a:rPr>
              <a:t>** Résultat Guadeloupe en cours de </a:t>
            </a:r>
            <a:r>
              <a:rPr lang="fr-FR" sz="1600" b="0" dirty="0" smtClean="0">
                <a:solidFill>
                  <a:schemeClr val="tx2"/>
                </a:solidFill>
              </a:rPr>
              <a:t>vérification</a:t>
            </a:r>
            <a:endParaRPr lang="fr-FR" sz="1600" b="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92100" y="6582544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</a:t>
            </a:r>
            <a:endParaRPr lang="fr-FR" sz="1000" dirty="0"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La déclaration des diagnostics d’infection à VIH est obligatoire, mais son exhaustivité est variable…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29111"/>
              </p:ext>
            </p:extLst>
          </p:nvPr>
        </p:nvGraphicFramePr>
        <p:xfrm>
          <a:off x="1321296" y="1052736"/>
          <a:ext cx="6707088" cy="46174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94520"/>
                <a:gridCol w="1584176"/>
                <a:gridCol w="1970174"/>
                <a:gridCol w="1558218"/>
              </a:tblGrid>
              <a:tr h="32116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Corevih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Exhaustivité  de la DO VIH en 2013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Corevih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Exhaustivité  de la DO VIH en 2013</a:t>
                      </a:r>
                      <a:endParaRPr lang="fr-FR" sz="16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8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Alsace *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59%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IdF Sud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75%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18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Aquitaine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80%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Sud-est Clermont-Ferrand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81%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46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Basse-Normandie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81%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Sud-est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Grenoble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59%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41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Bourgogne *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49%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Sud-est Lyon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41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Bretagne *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57%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Languedoc-Roussillon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78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Centre &amp; Poitou Charentes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67%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Lorraine &amp; Champagne Ardennes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64%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46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Franche-Comté *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46%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kern="1200" dirty="0" smtClean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Martinique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60%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Guadeloupe 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Midi Pyrénées &amp; Limousin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70%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Guyane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73%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Nord Pas-de-Calais *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57%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Haute-Normandie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74%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Pays-de-la-Loire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89%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IdF Centre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Picardie *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200" b="0" i="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47%</a:t>
                      </a:r>
                      <a:r>
                        <a:rPr lang="fr-FR" sz="1400" b="0" i="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*</a:t>
                      </a:r>
                      <a:endParaRPr lang="fr-FR" sz="12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IdF 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68%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Paca Marseille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effectLst/>
                          <a:latin typeface="Arial Narrow" pitchFamily="34" charset="0"/>
                        </a:rPr>
                        <a:t>74%</a:t>
                      </a:r>
                      <a:endParaRPr lang="fr-FR" sz="12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IdF Nord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72%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Paca Nice *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53%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IdF Ouest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78%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Réunion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70%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2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4236</Words>
  <Application>Microsoft Office PowerPoint</Application>
  <PresentationFormat>Affichage à l'écran (4:3)</PresentationFormat>
  <Paragraphs>1315</Paragraphs>
  <Slides>40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Thème Office</vt:lpstr>
      <vt:lpstr>Conception personnalisée</vt:lpstr>
      <vt:lpstr>Présentation PowerPoint</vt:lpstr>
      <vt:lpstr>Activité de dépistage du VIH</vt:lpstr>
      <vt:lpstr>5,2 millions de sérologies* VIH réalisées en 2013</vt:lpstr>
      <vt:lpstr>Les Corevih des DFA, d’Ile-de-France Centre, Nord et Sud ont les activités de dépistage du VIH les plus élevées</vt:lpstr>
      <vt:lpstr>Sérologies VIH* réalisées en 2013 par Corevih (ville/hôpital)</vt:lpstr>
      <vt:lpstr>Environ 11 300 sérologies* VIH confirmées positives en 2013</vt:lpstr>
      <vt:lpstr>Sérologies et TROD positifs :  en nombre ou rapportés au nombre de tests </vt:lpstr>
      <vt:lpstr>Découvertes de séropositivité VIH</vt:lpstr>
      <vt:lpstr>La déclaration des diagnostics d’infection à VIH est obligatoire, mais son exhaustivité est variable…</vt:lpstr>
      <vt:lpstr>Environ 6 200 personnes [5 800-6 700]  ont découvert leur séropositivité en 2013</vt:lpstr>
      <vt:lpstr>Les Corevih Ile-de-France Centre et Guyane présentent les taux de découvertes de séropositivité les plus élevés</vt:lpstr>
      <vt:lpstr>Depuis 2012, la majorité des découvertes de séropositivité VIH se font en métropole hors Ile-de-France</vt:lpstr>
      <vt:lpstr>Nombre de découvertes de séropositivité en 2013 en ville et à l’hôpital, par Corevih </vt:lpstr>
      <vt:lpstr>Stabilité 2012-2013 du nombre de découvertes de séropositivité par pays de naissance</vt:lpstr>
      <vt:lpstr>Découvertes de séropositivité en 2013 selon le pays de naissance, par Corevih</vt:lpstr>
      <vt:lpstr>Découvertes de séropositivité par mode de  contamination:   un palier en 2012-2013 </vt:lpstr>
      <vt:lpstr>Principaux modes de contamination des personnes découvrant leur séropositivité en 2013, par Corevih</vt:lpstr>
      <vt:lpstr>Les motifs de réalisation des sérologies positives évoluent :  diminution des motifs « signes cliniques », augmentation des « dépistages orientés »</vt:lpstr>
      <vt:lpstr>Principaux motifs de réalisation de la sérologie positive, en 2013, par Corevih</vt:lpstr>
      <vt:lpstr>La combinaison du stade clinique et du statut immunologique permet d’évaluer le caractère précoce/tardif du diagnostic</vt:lpstr>
      <vt:lpstr>Augmentation des diagnostics « précoces » et diminution des diagnostics « tardifs », avec des différences selon le mode de contamination </vt:lpstr>
      <vt:lpstr>Diagnostics précoces et tardifs* d’infection VIH en 2013,  par Corevih</vt:lpstr>
      <vt:lpstr>2 600 découvertes de séropositivité en 2013  chez les HSH</vt:lpstr>
      <vt:lpstr>3 400 découvertes de séropositivité en 2013  chez les hétérosexuels</vt:lpstr>
      <vt:lpstr>Environ 70 découvertes de séropositivité en 2013  chez les usagers de drogues injectables</vt:lpstr>
      <vt:lpstr>En 2013, 29% d’infections récentes* parmi les découvertes de séropositivité  Proportion toujours plus élevée chez les HSH</vt:lpstr>
      <vt:lpstr>Diffusion des sérotypes non B  chez les HSH, les hétérosexuels nés en France et les UDI</vt:lpstr>
      <vt:lpstr>Surveillance virologique en 2013, par Corevih Test d’infection récente* et sérotypage</vt:lpstr>
      <vt:lpstr>Co-infections hépatites (2012-2013)</vt:lpstr>
      <vt:lpstr>Co-infections ou antécédents d’IST dans les 12 mois (2012-2013)</vt:lpstr>
      <vt:lpstr>Diagnostics de sida</vt:lpstr>
      <vt:lpstr>La diminution du nombre de diagnostics de sida se poursuit : environ 1200 cas [1092-1333] en 2013 </vt:lpstr>
      <vt:lpstr>La majorité des cas de sida est diagnostiquée chez les personnes qui ignoraient leur séropositivité</vt:lpstr>
      <vt:lpstr>La pneumocystose est la pathologie inaugurale* de sida  la plus fréquente depuis 2008, sans diminution</vt:lpstr>
      <vt:lpstr>Conclusion (1) : dépistage du VIH</vt:lpstr>
      <vt:lpstr>Conclusion (2) : diagnostics VIH/sida</vt:lpstr>
      <vt:lpstr>Perspective 2015 : dématérialisation de la surveillance</vt:lpstr>
      <vt:lpstr>Page d’accueil de l’application e-DO</vt:lpstr>
      <vt:lpstr>Remerciements</vt:lpstr>
      <vt:lpstr>Pour en savoir plus...  à consulter sur le site de l’InVS 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2014-12-26T14:47:35Z</dcterms:created>
  <dcterms:modified xsi:type="dcterms:W3CDTF">2015-01-15T09:22:00Z</dcterms:modified>
  <cp:contentStatus/>
</cp:coreProperties>
</file>