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tmp" ContentType="image/pn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</p:sldMasterIdLst>
  <p:notesMasterIdLst>
    <p:notesMasterId r:id="rId89"/>
  </p:notesMasterIdLst>
  <p:sldIdLst>
    <p:sldId id="256" r:id="rId9"/>
    <p:sldId id="332" r:id="rId10"/>
    <p:sldId id="270" r:id="rId11"/>
    <p:sldId id="317" r:id="rId12"/>
    <p:sldId id="318" r:id="rId13"/>
    <p:sldId id="319" r:id="rId14"/>
    <p:sldId id="320" r:id="rId15"/>
    <p:sldId id="321" r:id="rId16"/>
    <p:sldId id="322" r:id="rId17"/>
    <p:sldId id="263" r:id="rId18"/>
    <p:sldId id="281" r:id="rId19"/>
    <p:sldId id="282" r:id="rId20"/>
    <p:sldId id="304" r:id="rId21"/>
    <p:sldId id="305" r:id="rId22"/>
    <p:sldId id="306" r:id="rId23"/>
    <p:sldId id="307" r:id="rId24"/>
    <p:sldId id="308" r:id="rId25"/>
    <p:sldId id="269" r:id="rId26"/>
    <p:sldId id="300" r:id="rId27"/>
    <p:sldId id="301" r:id="rId28"/>
    <p:sldId id="302" r:id="rId29"/>
    <p:sldId id="303" r:id="rId30"/>
    <p:sldId id="258" r:id="rId31"/>
    <p:sldId id="334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29" r:id="rId41"/>
    <p:sldId id="330" r:id="rId42"/>
    <p:sldId id="333" r:id="rId43"/>
    <p:sldId id="294" r:id="rId44"/>
    <p:sldId id="295" r:id="rId45"/>
    <p:sldId id="296" r:id="rId46"/>
    <p:sldId id="297" r:id="rId47"/>
    <p:sldId id="298" r:id="rId48"/>
    <p:sldId id="299" r:id="rId49"/>
    <p:sldId id="257" r:id="rId50"/>
    <p:sldId id="272" r:id="rId51"/>
    <p:sldId id="273" r:id="rId52"/>
    <p:sldId id="274" r:id="rId53"/>
    <p:sldId id="289" r:id="rId54"/>
    <p:sldId id="290" r:id="rId55"/>
    <p:sldId id="291" r:id="rId56"/>
    <p:sldId id="292" r:id="rId57"/>
    <p:sldId id="293" r:id="rId58"/>
    <p:sldId id="261" r:id="rId59"/>
    <p:sldId id="335" r:id="rId60"/>
    <p:sldId id="267" r:id="rId61"/>
    <p:sldId id="260" r:id="rId62"/>
    <p:sldId id="266" r:id="rId63"/>
    <p:sldId id="259" r:id="rId64"/>
    <p:sldId id="323" r:id="rId65"/>
    <p:sldId id="285" r:id="rId66"/>
    <p:sldId id="286" r:id="rId67"/>
    <p:sldId id="287" r:id="rId68"/>
    <p:sldId id="288" r:id="rId69"/>
    <p:sldId id="268" r:id="rId70"/>
    <p:sldId id="275" r:id="rId71"/>
    <p:sldId id="276" r:id="rId72"/>
    <p:sldId id="327" r:id="rId73"/>
    <p:sldId id="328" r:id="rId74"/>
    <p:sldId id="277" r:id="rId75"/>
    <p:sldId id="278" r:id="rId76"/>
    <p:sldId id="264" r:id="rId77"/>
    <p:sldId id="265" r:id="rId78"/>
    <p:sldId id="326" r:id="rId79"/>
    <p:sldId id="331" r:id="rId80"/>
    <p:sldId id="271" r:id="rId81"/>
    <p:sldId id="324" r:id="rId82"/>
    <p:sldId id="336" r:id="rId83"/>
    <p:sldId id="283" r:id="rId84"/>
    <p:sldId id="284" r:id="rId85"/>
    <p:sldId id="279" r:id="rId86"/>
    <p:sldId id="280" r:id="rId87"/>
    <p:sldId id="262" r:id="rId8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35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slide" Target="slides/slide79.xml"/><Relationship Id="rId88" Type="http://schemas.openxmlformats.org/officeDocument/2006/relationships/slide" Target="slides/slide80.xml"/><Relationship Id="rId8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euill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Feuill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660034158762"/>
          <c:y val="0.0626984126984127"/>
          <c:w val="0.793420632525679"/>
          <c:h val="0.746507936507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D8600"/>
            </a:solidFill>
            <a:effectLst/>
          </c:spPr>
          <c:invertIfNegative val="0"/>
          <c:cat>
            <c:numRef>
              <c:f>Feuil1!$A$2:$A$7</c:f>
              <c:numCache>
                <c:formatCode>General</c:formatCode>
                <c:ptCount val="6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  <c:pt idx="3">
                  <c:v>150.0</c:v>
                </c:pt>
                <c:pt idx="4">
                  <c:v>200.0</c:v>
                </c:pt>
                <c:pt idx="5">
                  <c:v>250.0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882136"/>
        <c:axId val="-2122296424"/>
      </c:barChart>
      <c:catAx>
        <c:axId val="2137882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Heures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0"/>
          <a:lstStyle/>
          <a:p>
            <a:pPr>
              <a:defRPr/>
            </a:pPr>
            <a:endParaRPr lang="fr-FR"/>
          </a:p>
        </c:txPr>
        <c:crossAx val="-2122296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2296424"/>
        <c:scaling>
          <c:orientation val="minMax"/>
          <c:max val="0.5"/>
          <c:min val="-2.5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baseline="0" smtClean="0"/>
                  <a:t>Décroissance </a:t>
                </a:r>
                <a:r>
                  <a:rPr lang="fr-FR" baseline="0" dirty="0" smtClean="0"/>
                  <a:t>de la CV </a:t>
                </a:r>
                <a:br>
                  <a:rPr lang="fr-FR" baseline="0" dirty="0" smtClean="0"/>
                </a:br>
                <a:r>
                  <a:rPr lang="fr-FR" baseline="0" dirty="0" smtClean="0"/>
                  <a:t>(log</a:t>
                </a:r>
                <a:r>
                  <a:rPr lang="fr-FR" baseline="-25000" dirty="0" smtClean="0"/>
                  <a:t>10</a:t>
                </a:r>
                <a:r>
                  <a:rPr lang="fr-FR" baseline="0" dirty="0" smtClean="0"/>
                  <a:t> copies/ml) </a:t>
                </a:r>
                <a:endParaRPr lang="fr-FR" dirty="0" smtClean="0"/>
              </a:p>
            </c:rich>
          </c:tx>
          <c:layout>
            <c:manualLayout>
              <c:xMode val="edge"/>
              <c:yMode val="edge"/>
              <c:x val="0.0"/>
              <c:y val="0.185397408275651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2137882136"/>
        <c:crosses val="autoZero"/>
        <c:crossBetween val="midCat"/>
        <c:majorUnit val="0.5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6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21822021489223"/>
          <c:y val="0.0726266835207283"/>
          <c:w val="0.66544371704289"/>
          <c:h val="0.663570317849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D0548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Feuil1!$A$2:$A$13</c:f>
              <c:numCache>
                <c:formatCode>General</c:formatCode>
                <c:ptCount val="12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</c:numCache>
            </c:numRef>
          </c:cat>
          <c:val>
            <c:numRef>
              <c:f>Feuil1!$B$2:$B$13</c:f>
              <c:numCache>
                <c:formatCode>General</c:formatCode>
                <c:ptCount val="12"/>
                <c:pt idx="6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17453832"/>
        <c:axId val="2142190600"/>
      </c:barChart>
      <c:catAx>
        <c:axId val="-2117453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Mois depuis la randomisation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2142190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2190600"/>
        <c:scaling>
          <c:orientation val="minMax"/>
          <c:max val="0.12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Incidence cumulée</a:t>
                </a:r>
                <a:br>
                  <a:rPr lang="fr-FR" dirty="0" smtClean="0"/>
                </a:br>
                <a:r>
                  <a:rPr lang="fr-FR" dirty="0" smtClean="0"/>
                  <a:t>d’infection par le VIH-1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0850657615079811"/>
              <c:y val="0.0726266835207283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-2117453832"/>
        <c:crosses val="autoZero"/>
        <c:crossBetween val="midCat"/>
        <c:majorUnit val="0.04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2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3777521107275"/>
          <c:y val="0.0773921024745059"/>
          <c:w val="0.661560065331715"/>
          <c:h val="0.634976599813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D0548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Feuil1!$A$2:$A$13</c:f>
              <c:numCache>
                <c:formatCode>General</c:formatCode>
                <c:ptCount val="12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</c:numCache>
            </c:numRef>
          </c:cat>
          <c:val>
            <c:numRef>
              <c:f>Feuil1!$B$2:$B$13</c:f>
              <c:numCache>
                <c:formatCode>General</c:formatCode>
                <c:ptCount val="12"/>
                <c:pt idx="6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5729848"/>
        <c:axId val="-2095363416"/>
      </c:barChart>
      <c:catAx>
        <c:axId val="-2095729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Mois</a:t>
                </a:r>
                <a:r>
                  <a:rPr lang="fr-FR" baseline="0" dirty="0" smtClean="0"/>
                  <a:t> depuis la randomisation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-2095363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5363416"/>
        <c:scaling>
          <c:orientation val="minMax"/>
          <c:max val="0.15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Incidence cumulée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00248862337049143"/>
              <c:y val="0.124442763353416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-2095729848"/>
        <c:crosses val="autoZero"/>
        <c:crossBetween val="midCat"/>
        <c:majorUnit val="0.05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1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3777521107275"/>
          <c:y val="0.0773921024745059"/>
          <c:w val="0.661560065331715"/>
          <c:h val="0.634976599813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D0548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Feuil1!$A$2:$A$13</c:f>
              <c:numCache>
                <c:formatCode>General</c:formatCode>
                <c:ptCount val="12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</c:numCache>
            </c:numRef>
          </c:cat>
          <c:val>
            <c:numRef>
              <c:f>Feuil1!$B$2:$B$13</c:f>
              <c:numCache>
                <c:formatCode>General</c:formatCode>
                <c:ptCount val="12"/>
                <c:pt idx="6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3288680"/>
        <c:axId val="-2037530664"/>
      </c:barChart>
      <c:catAx>
        <c:axId val="2033288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Mois depuis la randomisation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-2037530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7530664"/>
        <c:scaling>
          <c:orientation val="minMax"/>
          <c:max val="0.15"/>
          <c:min val="0.0"/>
        </c:scaling>
        <c:delete val="0"/>
        <c:axPos val="l"/>
        <c:numFmt formatCode="0.00" sourceLinked="0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2033288680"/>
        <c:crosses val="autoZero"/>
        <c:crossBetween val="midCat"/>
        <c:majorUnit val="0.05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1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3777521107275"/>
          <c:y val="0.0773921024745059"/>
          <c:w val="0.661560065331715"/>
          <c:h val="0.634976599813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D0548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Feuil1!$A$2:$A$13</c:f>
              <c:numCache>
                <c:formatCode>General</c:formatCode>
                <c:ptCount val="12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</c:numCache>
            </c:numRef>
          </c:cat>
          <c:val>
            <c:numRef>
              <c:f>Feuil1!$B$2:$B$13</c:f>
              <c:numCache>
                <c:formatCode>General</c:formatCode>
                <c:ptCount val="12"/>
                <c:pt idx="6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37704184"/>
        <c:axId val="-2016363032"/>
      </c:barChart>
      <c:catAx>
        <c:axId val="-2037704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Mois depuis la randomisation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-2016363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16363032"/>
        <c:scaling>
          <c:orientation val="minMax"/>
          <c:max val="0.15"/>
          <c:min val="0.0"/>
        </c:scaling>
        <c:delete val="0"/>
        <c:axPos val="l"/>
        <c:numFmt formatCode="0.00" sourceLinked="0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-2037704184"/>
        <c:crosses val="autoZero"/>
        <c:crossBetween val="midCat"/>
        <c:majorUnit val="0.05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1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5701944394665"/>
          <c:y val="0.086976524420571"/>
          <c:w val="0.744057183824244"/>
          <c:h val="0.687551228489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005294"/>
            </a:solidFill>
            <a:ln>
              <a:noFill/>
            </a:ln>
            <a:effectLst/>
          </c:spPr>
          <c:invertIfNegative val="0"/>
          <c:cat>
            <c:numRef>
              <c:f>Feuil1!$A$2:$A$6</c:f>
              <c:numCache>
                <c:formatCode>General</c:formatCode>
                <c:ptCount val="5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  <c:pt idx="3">
                  <c:v>150.0</c:v>
                </c:pt>
                <c:pt idx="4">
                  <c:v>200.0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256328"/>
        <c:axId val="2099626312"/>
      </c:barChart>
      <c:catAx>
        <c:axId val="2075256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Délai jusqu’à initiation du traitement</a:t>
                </a:r>
              </a:p>
              <a:p>
                <a:pPr>
                  <a:defRPr/>
                </a:pPr>
                <a:r>
                  <a:rPr lang="fr-FR" dirty="0" smtClean="0"/>
                  <a:t> (jours depuis l’inclusion)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315447857876722"/>
              <c:y val="0.8763707351039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2099626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9626312"/>
        <c:scaling>
          <c:orientation val="minMax"/>
          <c:max val="1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sz="1400" dirty="0" smtClean="0"/>
                  <a:t>Initiation du traitement (%)</a:t>
                </a:r>
                <a:endParaRPr lang="fr-FR" sz="1400" dirty="0"/>
              </a:p>
            </c:rich>
          </c:tx>
          <c:layout>
            <c:manualLayout>
              <c:xMode val="edge"/>
              <c:yMode val="edge"/>
              <c:x val="0.0275650682579697"/>
              <c:y val="0.192083955038297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2075256328"/>
        <c:crosses val="autoZero"/>
        <c:crossBetween val="midCat"/>
        <c:majorUnit val="0.25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5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093333718373"/>
          <c:y val="0.0626984126984127"/>
          <c:w val="0.815711562370493"/>
          <c:h val="0.746507936507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DC5A20"/>
            </a:solidFill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S0</c:v>
                </c:pt>
                <c:pt idx="1">
                  <c:v>S48</c:v>
                </c:pt>
                <c:pt idx="2">
                  <c:v>S96</c:v>
                </c:pt>
                <c:pt idx="3">
                  <c:v>S144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5294"/>
            </a:solidFill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S0</c:v>
                </c:pt>
                <c:pt idx="1">
                  <c:v>S48</c:v>
                </c:pt>
                <c:pt idx="2">
                  <c:v>S96</c:v>
                </c:pt>
                <c:pt idx="3">
                  <c:v>S144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10.0</c:v>
                </c:pt>
                <c:pt idx="1">
                  <c:v>32.0</c:v>
                </c:pt>
                <c:pt idx="2">
                  <c:v>33.0</c:v>
                </c:pt>
                <c:pt idx="3">
                  <c:v>35.0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3EA237"/>
            </a:solidFill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S0</c:v>
                </c:pt>
                <c:pt idx="1">
                  <c:v>S48</c:v>
                </c:pt>
                <c:pt idx="2">
                  <c:v>S96</c:v>
                </c:pt>
                <c:pt idx="3">
                  <c:v>S144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26.0</c:v>
                </c:pt>
                <c:pt idx="1">
                  <c:v>20.0</c:v>
                </c:pt>
                <c:pt idx="2">
                  <c:v>19.0</c:v>
                </c:pt>
                <c:pt idx="3">
                  <c:v>18.0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660066"/>
            </a:solidFill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S0</c:v>
                </c:pt>
                <c:pt idx="1">
                  <c:v>S48</c:v>
                </c:pt>
                <c:pt idx="2">
                  <c:v>S96</c:v>
                </c:pt>
                <c:pt idx="3">
                  <c:v>S144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  <c:pt idx="0">
                  <c:v>58.0</c:v>
                </c:pt>
                <c:pt idx="1">
                  <c:v>38.0</c:v>
                </c:pt>
                <c:pt idx="2">
                  <c:v>36.0</c:v>
                </c:pt>
                <c:pt idx="3">
                  <c:v>34.0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207160"/>
        <c:axId val="2135222424"/>
      </c:barChart>
      <c:catAx>
        <c:axId val="2135207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b="1"/>
            </a:pPr>
            <a:endParaRPr lang="fr-FR"/>
          </a:p>
        </c:txPr>
        <c:crossAx val="2135222424"/>
        <c:crosses val="autoZero"/>
        <c:auto val="1"/>
        <c:lblAlgn val="ctr"/>
        <c:lblOffset val="100"/>
        <c:noMultiLvlLbl val="0"/>
      </c:catAx>
      <c:valAx>
        <c:axId val="2135222424"/>
        <c:scaling>
          <c:orientation val="minMax"/>
          <c:max val="6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c:spPr>
        <c:crossAx val="2135207160"/>
        <c:crosses val="autoZero"/>
        <c:crossBetween val="between"/>
        <c:majorUnit val="10.0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093333718373"/>
          <c:y val="0.0626984126984127"/>
          <c:w val="0.815711562370493"/>
          <c:h val="0.746507936507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DC5A20"/>
            </a:solidFill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S48</c:v>
                </c:pt>
                <c:pt idx="1">
                  <c:v>S96</c:v>
                </c:pt>
                <c:pt idx="2">
                  <c:v>S144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37.5</c:v>
                </c:pt>
                <c:pt idx="1">
                  <c:v>7.0</c:v>
                </c:pt>
                <c:pt idx="2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5294"/>
            </a:solidFill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S48</c:v>
                </c:pt>
                <c:pt idx="1">
                  <c:v>S96</c:v>
                </c:pt>
                <c:pt idx="2">
                  <c:v>S144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-0.5</c:v>
                </c:pt>
                <c:pt idx="1">
                  <c:v>0.0</c:v>
                </c:pt>
                <c:pt idx="2">
                  <c:v>-3.0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3EA237"/>
            </a:solidFill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S48</c:v>
                </c:pt>
                <c:pt idx="1">
                  <c:v>S96</c:v>
                </c:pt>
                <c:pt idx="2">
                  <c:v>S144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-20.0</c:v>
                </c:pt>
                <c:pt idx="1">
                  <c:v>-20.0</c:v>
                </c:pt>
                <c:pt idx="2">
                  <c:v>-24.0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660066"/>
            </a:solidFill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S48</c:v>
                </c:pt>
                <c:pt idx="1">
                  <c:v>S96</c:v>
                </c:pt>
                <c:pt idx="2">
                  <c:v>S144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  <c:pt idx="0">
                  <c:v>-26.0</c:v>
                </c:pt>
                <c:pt idx="1">
                  <c:v>-30.0</c:v>
                </c:pt>
                <c:pt idx="2">
                  <c:v>-43.0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0008472"/>
        <c:axId val="-2119976808"/>
      </c:barChart>
      <c:catAx>
        <c:axId val="-2120008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b="1"/>
            </a:pPr>
            <a:endParaRPr lang="fr-FR"/>
          </a:p>
        </c:txPr>
        <c:crossAx val="-2119976808"/>
        <c:crosses val="autoZero"/>
        <c:auto val="1"/>
        <c:lblAlgn val="ctr"/>
        <c:lblOffset val="100"/>
        <c:noMultiLvlLbl val="0"/>
      </c:catAx>
      <c:valAx>
        <c:axId val="-2119976808"/>
        <c:scaling>
          <c:orientation val="minMax"/>
          <c:max val="100.0"/>
          <c:min val="-5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c:spPr>
        <c:crossAx val="-2120008472"/>
        <c:crosses val="autoZero"/>
        <c:crossBetween val="between"/>
        <c:majorUnit val="50.0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81046615493"/>
          <c:y val="0.086976524420571"/>
          <c:w val="0.735678442007372"/>
          <c:h val="0.687551228489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Q8W (n = 115)</c:v>
                </c:pt>
              </c:strCache>
            </c:strRef>
          </c:tx>
          <c:spPr>
            <a:solidFill>
              <a:srgbClr val="43AB62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fr-FR" smtClean="0"/>
                      <a:t>&lt; 1</a:t>
                    </a:r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Succès virologique</c:v>
                </c:pt>
                <c:pt idx="1">
                  <c:v>Non réponse virologique</c:v>
                </c:pt>
                <c:pt idx="2">
                  <c:v>Pas de donnée virologique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95.0</c:v>
                </c:pt>
                <c:pt idx="1">
                  <c:v>4.0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Q4W (n = 115)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fr-FR" smtClean="0"/>
                      <a:t>&lt; 1</a:t>
                    </a:r>
                    <a:endParaRPr lang="fr-F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Feuil1!$C$2:$C$4</c:f>
              <c:numCache>
                <c:formatCode>General</c:formatCode>
                <c:ptCount val="3"/>
                <c:pt idx="0">
                  <c:v>94.0</c:v>
                </c:pt>
                <c:pt idx="1">
                  <c:v>0.8</c:v>
                </c:pt>
                <c:pt idx="2">
                  <c:v>5.0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Oral CAB (n = 56)</c:v>
                </c:pt>
              </c:strCache>
            </c:strRef>
          </c:tx>
          <c:spPr>
            <a:solidFill>
              <a:srgbClr val="D0548D"/>
            </a:solidFill>
          </c:spPr>
          <c:invertIfNegative val="0"/>
          <c:dLbls>
            <c:txPr>
              <a:bodyPr/>
              <a:lstStyle/>
              <a:p>
                <a:pPr>
                  <a:defRPr sz="13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Feuil1!$D$2:$D$4</c:f>
              <c:numCache>
                <c:formatCode>General</c:formatCode>
                <c:ptCount val="3"/>
                <c:pt idx="0">
                  <c:v>91.0</c:v>
                </c:pt>
                <c:pt idx="1">
                  <c:v>4.0</c:v>
                </c:pt>
                <c:pt idx="2">
                  <c:v>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36482408"/>
        <c:axId val="-2118005832"/>
      </c:barChart>
      <c:catAx>
        <c:axId val="-2036482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-2118005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800583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sz="1400" dirty="0" smtClean="0"/>
                  <a:t>CV&lt; 50 copies/ml</a:t>
                </a:r>
                <a:endParaRPr lang="fr-FR" sz="1400" dirty="0"/>
              </a:p>
            </c:rich>
          </c:tx>
          <c:layout>
            <c:manualLayout>
              <c:xMode val="edge"/>
              <c:yMode val="edge"/>
              <c:x val="0.0275650682579697"/>
              <c:y val="0.1920839550382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036482408"/>
        <c:crosses val="autoZero"/>
        <c:crossBetween val="between"/>
        <c:majorUnit val="20.0"/>
      </c:valAx>
      <c:spPr>
        <a:noFill/>
        <a:ln w="25319">
          <a:noFill/>
        </a:ln>
      </c:spPr>
    </c:plotArea>
    <c:legend>
      <c:legendPos val="r"/>
      <c:layout>
        <c:manualLayout>
          <c:xMode val="edge"/>
          <c:yMode val="edge"/>
          <c:x val="0.586944591127567"/>
          <c:y val="0.175097732020292"/>
          <c:w val="0.320751546017541"/>
          <c:h val="0.182541032527604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5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81046615493"/>
          <c:y val="0.086976524420571"/>
          <c:w val="0.735678442007372"/>
          <c:h val="0.5991199144533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Plus satisfait</c:v>
                </c:pt>
              </c:strCache>
            </c:strRef>
          </c:tx>
          <c:spPr>
            <a:solidFill>
              <a:srgbClr val="0D71BA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Q8W                    (n = 106)</c:v>
                </c:pt>
                <c:pt idx="1">
                  <c:v>Q4W               (n = 100)</c:v>
                </c:pt>
                <c:pt idx="2">
                  <c:v>CAB oral                      (n = 49)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97.0</c:v>
                </c:pt>
                <c:pt idx="1">
                  <c:v>96.0</c:v>
                </c:pt>
                <c:pt idx="2">
                  <c:v>71.0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Neutre</c:v>
                </c:pt>
              </c:strCache>
            </c:strRef>
          </c:tx>
          <c:spPr>
            <a:solidFill>
              <a:srgbClr val="43AB62"/>
            </a:solidFill>
            <a:effectLst/>
          </c:spPr>
          <c:invertIfNegative val="0"/>
          <c:val>
            <c:numRef>
              <c:f>Feuil1!$C$2:$C$4</c:f>
              <c:numCache>
                <c:formatCode>General</c:formatCode>
                <c:ptCount val="3"/>
                <c:pt idx="0">
                  <c:v>3.0</c:v>
                </c:pt>
                <c:pt idx="1">
                  <c:v>3.0</c:v>
                </c:pt>
                <c:pt idx="2">
                  <c:v>29.0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Moins satisfait</c:v>
                </c:pt>
              </c:strCache>
            </c:strRef>
          </c:tx>
          <c:spPr>
            <a:solidFill>
              <a:srgbClr val="8B8B8A"/>
            </a:solidFill>
          </c:spPr>
          <c:invertIfNegative val="0"/>
          <c:dLbls>
            <c:dLbl>
              <c:idx val="1"/>
              <c:layout>
                <c:manualLayout>
                  <c:x val="-1.0338115502751E-16"/>
                  <c:y val="-0.0568487018800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Feuil1!$D$2:$D$4</c:f>
              <c:numCache>
                <c:formatCode>General</c:formatCode>
                <c:ptCount val="3"/>
                <c:pt idx="0">
                  <c:v>71.0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15409320"/>
        <c:axId val="2141872072"/>
      </c:barChart>
      <c:catAx>
        <c:axId val="-2015409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141872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1872072"/>
        <c:scaling>
          <c:orientation val="minMax"/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015409320"/>
        <c:crosses val="autoZero"/>
        <c:crossBetween val="between"/>
        <c:majorUnit val="20.0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.0614786044048873"/>
          <c:y val="0.863354719984084"/>
          <c:w val="0.865764716721632"/>
          <c:h val="0.0608470108425346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5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81046615493"/>
          <c:y val="0.086976524420571"/>
          <c:w val="0.735678442007372"/>
          <c:h val="0.5991199144533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Plus satisfait </c:v>
                </c:pt>
              </c:strCache>
            </c:strRef>
          </c:tx>
          <c:spPr>
            <a:solidFill>
              <a:srgbClr val="0D71BA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Q8W                    (n = 106)</c:v>
                </c:pt>
                <c:pt idx="1">
                  <c:v>Q4W               (n = 100)</c:v>
                </c:pt>
                <c:pt idx="2">
                  <c:v>CAB oral                      (n = 49)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98.0</c:v>
                </c:pt>
                <c:pt idx="1">
                  <c:v>98.0</c:v>
                </c:pt>
                <c:pt idx="2">
                  <c:v>71.0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Neutre</c:v>
                </c:pt>
              </c:strCache>
            </c:strRef>
          </c:tx>
          <c:spPr>
            <a:solidFill>
              <a:srgbClr val="43AB62"/>
            </a:solidFill>
            <a:effectLst/>
          </c:spPr>
          <c:invertIfNegative val="0"/>
          <c:val>
            <c:numRef>
              <c:f>Feuil1!$C$2:$C$4</c:f>
              <c:numCache>
                <c:formatCode>General</c:formatCode>
                <c:ptCount val="3"/>
                <c:pt idx="0">
                  <c:v>2.0</c:v>
                </c:pt>
                <c:pt idx="1">
                  <c:v>1.0</c:v>
                </c:pt>
                <c:pt idx="2">
                  <c:v>29.0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Moins satisfait</c:v>
                </c:pt>
              </c:strCache>
            </c:strRef>
          </c:tx>
          <c:spPr>
            <a:solidFill>
              <a:srgbClr val="8B8B8A"/>
            </a:solidFill>
          </c:spPr>
          <c:invertIfNegative val="0"/>
          <c:dLbls>
            <c:dLbl>
              <c:idx val="1"/>
              <c:layout>
                <c:manualLayout>
                  <c:x val="0.0"/>
                  <c:y val="-0.0410190987764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Feuil1!$D$2:$D$4</c:f>
              <c:numCache>
                <c:formatCode>General</c:formatCode>
                <c:ptCount val="3"/>
                <c:pt idx="1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6685848"/>
        <c:axId val="2139126200"/>
      </c:barChart>
      <c:catAx>
        <c:axId val="2136685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139126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9126200"/>
        <c:scaling>
          <c:orientation val="minMax"/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2136685848"/>
        <c:crosses val="autoZero"/>
        <c:crossBetween val="between"/>
        <c:majorUnit val="20.0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.157342237387927"/>
          <c:y val="0.863354719984084"/>
          <c:w val="0.812193862995816"/>
          <c:h val="0.0608470108425346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5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505905511811"/>
          <c:y val="0.0601104054143163"/>
          <c:w val="0.736119552576708"/>
          <c:h val="0.632135813496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005294"/>
            </a:solidFill>
            <a:ln>
              <a:noFill/>
            </a:ln>
            <a:effectLst/>
          </c:spPr>
          <c:invertIfNegative val="0"/>
          <c:cat>
            <c:numRef>
              <c:f>Feuil1!$A$2:$A$6</c:f>
              <c:numCache>
                <c:formatCode>General</c:formatCode>
                <c:ptCount val="5"/>
                <c:pt idx="0">
                  <c:v>0.0</c:v>
                </c:pt>
                <c:pt idx="1">
                  <c:v>7.0</c:v>
                </c:pt>
                <c:pt idx="2">
                  <c:v>14.0</c:v>
                </c:pt>
                <c:pt idx="4">
                  <c:v>28.0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371160"/>
        <c:axId val="2133803576"/>
      </c:barChart>
      <c:catAx>
        <c:axId val="2133371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Temps</a:t>
                </a:r>
                <a:r>
                  <a:rPr lang="fr-FR" baseline="0" dirty="0" smtClean="0"/>
                  <a:t> depuis le début de la perfusion (jours)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2133803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3803576"/>
        <c:scaling>
          <c:orientation val="minMax"/>
          <c:max val="80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fr-FR" sz="1200" dirty="0" smtClean="0"/>
                  <a:t>Concentration </a:t>
                </a:r>
                <a:r>
                  <a:rPr lang="fr-FR" sz="1100" b="1" i="0" u="none" strike="noStrike" baseline="0" dirty="0" smtClean="0">
                    <a:effectLst/>
                  </a:rPr>
                  <a:t>Anti-PD-L1 </a:t>
                </a:r>
                <a:r>
                  <a:rPr lang="fr-FR" sz="1200" dirty="0" smtClean="0"/>
                  <a:t> </a:t>
                </a:r>
                <a:r>
                  <a:rPr lang="fr-FR" sz="1200" dirty="0"/>
                  <a:t>(</a:t>
                </a:r>
                <a:r>
                  <a:rPr lang="fr-FR" sz="1200" dirty="0" err="1"/>
                  <a:t>ng/mL</a:t>
                </a:r>
                <a:r>
                  <a:rPr lang="fr-FR" sz="1200" dirty="0"/>
                  <a:t>)</a:t>
                </a:r>
              </a:p>
            </c:rich>
          </c:tx>
          <c:layout>
            <c:manualLayout>
              <c:xMode val="edge"/>
              <c:yMode val="edge"/>
              <c:x val="0.00247375693888472"/>
              <c:y val="0.04030501987207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2133371160"/>
        <c:crosses val="autoZero"/>
        <c:crossBetween val="midCat"/>
        <c:majorUnit val="2000.0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200">
          <a:latin typeface="Arial"/>
          <a:cs typeface="Arial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5059020398772"/>
          <c:y val="0.0886596539920991"/>
          <c:w val="0.736119552576708"/>
          <c:h val="0.632135813496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005294"/>
            </a:solidFill>
            <a:ln>
              <a:noFill/>
            </a:ln>
            <a:effectLst/>
          </c:spPr>
          <c:invertIfNegative val="0"/>
          <c:cat>
            <c:numRef>
              <c:f>Feuil1!$A$2:$A$6</c:f>
              <c:numCache>
                <c:formatCode>General</c:formatCode>
                <c:ptCount val="5"/>
                <c:pt idx="0">
                  <c:v>0.0</c:v>
                </c:pt>
                <c:pt idx="1">
                  <c:v>7.0</c:v>
                </c:pt>
                <c:pt idx="2">
                  <c:v>14.0</c:v>
                </c:pt>
                <c:pt idx="4">
                  <c:v>28.0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788664"/>
        <c:axId val="2135779144"/>
      </c:barChart>
      <c:catAx>
        <c:axId val="213578866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200" b="1" i="0" baseline="0" dirty="0" smtClean="0">
                    <a:effectLst/>
                  </a:rPr>
                  <a:t>Temps depuis le début de la perfusion (jours)</a:t>
                </a:r>
                <a:endParaRPr lang="fr-FR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18367138783283"/>
              <c:y val="0.8730581265698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35779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577914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fr-FR" sz="1200" dirty="0" smtClean="0"/>
                  <a:t>Concentration </a:t>
                </a:r>
                <a:r>
                  <a:rPr lang="fr-FR" sz="1100" b="1" i="0" u="none" strike="noStrike" baseline="0" dirty="0" smtClean="0">
                    <a:effectLst/>
                  </a:rPr>
                  <a:t>Anti-PD-L1  </a:t>
                </a:r>
                <a:r>
                  <a:rPr lang="fr-FR" sz="1200" dirty="0" smtClean="0"/>
                  <a:t> </a:t>
                </a:r>
                <a:r>
                  <a:rPr lang="fr-FR" sz="1200" dirty="0"/>
                  <a:t>(</a:t>
                </a:r>
                <a:r>
                  <a:rPr lang="fr-FR" sz="1200" dirty="0" err="1"/>
                  <a:t>ng/mL</a:t>
                </a:r>
                <a:r>
                  <a:rPr lang="fr-FR" sz="1200" dirty="0"/>
                  <a:t>)</a:t>
                </a:r>
              </a:p>
            </c:rich>
          </c:tx>
          <c:layout>
            <c:manualLayout>
              <c:xMode val="edge"/>
              <c:yMode val="edge"/>
              <c:x val="0.0202182997933529"/>
              <c:y val="0.05457964416096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2135788664"/>
        <c:crosses val="autoZero"/>
        <c:crossBetween val="midCat"/>
        <c:majorUnit val="20.0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200">
          <a:latin typeface="Arial"/>
          <a:cs typeface="Arial"/>
        </a:defRPr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81046615493"/>
          <c:y val="0.086976524420571"/>
          <c:w val="0.735678442007372"/>
          <c:h val="0.59911991445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Moins satisfait</c:v>
                </c:pt>
              </c:strCache>
            </c:strRef>
          </c:tx>
          <c:spPr>
            <a:solidFill>
              <a:srgbClr val="D0548D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PBO (n = 21)</c:v>
                </c:pt>
                <c:pt idx="1">
                  <c:v>CAB (n = 91)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5.0</c:v>
                </c:pt>
                <c:pt idx="1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Neutre</c:v>
                </c:pt>
              </c:strCache>
            </c:strRef>
          </c:tx>
          <c:spPr>
            <a:solidFill>
              <a:srgbClr val="43AB62"/>
            </a:solidFill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PBO (n = 21)</c:v>
                </c:pt>
                <c:pt idx="1">
                  <c:v>CAB (n = 91)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24.0</c:v>
                </c:pt>
                <c:pt idx="1">
                  <c:v>33.0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Plus satisfait</c:v>
                </c:pt>
              </c:strCache>
            </c:strRef>
          </c:tx>
          <c:spPr>
            <a:solidFill>
              <a:srgbClr val="0D71BA"/>
            </a:solidFill>
            <a:effectLst/>
          </c:spPr>
          <c:invertIfNegative val="0"/>
          <c:dLbls>
            <c:dLbl>
              <c:idx val="1"/>
              <c:layout>
                <c:manualLayout>
                  <c:x val="-1.0338115502751E-16"/>
                  <c:y val="-0.0568487018800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PBO (n = 21)</c:v>
                </c:pt>
                <c:pt idx="1">
                  <c:v>CAB (n = 91)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71.0</c:v>
                </c:pt>
                <c:pt idx="1">
                  <c:v>62.0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37715112"/>
        <c:axId val="-2038201944"/>
      </c:barChart>
      <c:catAx>
        <c:axId val="-2037715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-2038201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8201944"/>
        <c:scaling>
          <c:orientation val="minMax"/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-2037715112"/>
        <c:crosses val="autoZero"/>
        <c:crossBetween val="between"/>
        <c:majorUnit val="20.0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2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81046615493"/>
          <c:y val="0.086976524420571"/>
          <c:w val="0.735678442007372"/>
          <c:h val="0.59911991445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Moins satisfait</c:v>
                </c:pt>
              </c:strCache>
            </c:strRef>
          </c:tx>
          <c:spPr>
            <a:solidFill>
              <a:srgbClr val="D0548D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PBO (n = 21)</c:v>
                </c:pt>
                <c:pt idx="1">
                  <c:v>CAB (n = 91)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0.0</c:v>
                </c:pt>
                <c:pt idx="1">
                  <c:v>11.0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Neutre</c:v>
                </c:pt>
              </c:strCache>
            </c:strRef>
          </c:tx>
          <c:spPr>
            <a:solidFill>
              <a:srgbClr val="43AB62"/>
            </a:solidFill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PBO (n = 21)</c:v>
                </c:pt>
                <c:pt idx="1">
                  <c:v>CAB (n = 91)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19.0</c:v>
                </c:pt>
                <c:pt idx="1">
                  <c:v>15.0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Plus satisfait</c:v>
                </c:pt>
              </c:strCache>
            </c:strRef>
          </c:tx>
          <c:spPr>
            <a:solidFill>
              <a:srgbClr val="0D71BA"/>
            </a:solidFill>
            <a:effectLst/>
          </c:spPr>
          <c:invertIfNegative val="0"/>
          <c:dLbls>
            <c:dLbl>
              <c:idx val="1"/>
              <c:layout>
                <c:manualLayout>
                  <c:x val="-1.0338115502751E-16"/>
                  <c:y val="-0.0568487018800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PBO (n = 21)</c:v>
                </c:pt>
                <c:pt idx="1">
                  <c:v>CAB (n = 91)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81.0</c:v>
                </c:pt>
                <c:pt idx="1">
                  <c:v>74.0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9470552"/>
        <c:axId val="2136728168"/>
      </c:barChart>
      <c:catAx>
        <c:axId val="213947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2136728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6728168"/>
        <c:scaling>
          <c:orientation val="minMax"/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2139470552"/>
        <c:crosses val="autoZero"/>
        <c:crossBetween val="between"/>
        <c:majorUnit val="20.0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2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35998673995"/>
          <c:y val="0.086976524420571"/>
          <c:w val="0.696756396720539"/>
          <c:h val="0.676579214052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Injection 1</c:v>
                </c:pt>
              </c:strCache>
            </c:strRef>
          </c:tx>
          <c:spPr>
            <a:solidFill>
              <a:srgbClr val="0D71BA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&lt; 1 x PAC-IC90</c:v>
                </c:pt>
                <c:pt idx="1">
                  <c:v>1 x to &lt; 4 x PAC-IC90</c:v>
                </c:pt>
                <c:pt idx="2">
                  <c:v>≥ 4 x PAC-IC90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24.0</c:v>
                </c:pt>
                <c:pt idx="1">
                  <c:v>45.0</c:v>
                </c:pt>
                <c:pt idx="2">
                  <c:v>31.0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Injection 2</c:v>
                </c:pt>
              </c:strCache>
            </c:strRef>
          </c:tx>
          <c:spPr>
            <a:solidFill>
              <a:srgbClr val="8B8B8A"/>
            </a:solidFill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&lt; 1 x PAC-IC90</c:v>
                </c:pt>
                <c:pt idx="1">
                  <c:v>1 x to &lt; 4 x PAC-IC90</c:v>
                </c:pt>
                <c:pt idx="2">
                  <c:v>≥ 4 x PAC-IC90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31.0</c:v>
                </c:pt>
                <c:pt idx="1">
                  <c:v>32.0</c:v>
                </c:pt>
                <c:pt idx="2">
                  <c:v>37.0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Injection 3</c:v>
                </c:pt>
              </c:strCache>
            </c:strRef>
          </c:tx>
          <c:spPr>
            <a:solidFill>
              <a:srgbClr val="F4771F"/>
            </a:solidFill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&lt; 1 x PAC-IC90</c:v>
                </c:pt>
                <c:pt idx="1">
                  <c:v>1 x to &lt; 4 x PAC-IC90</c:v>
                </c:pt>
                <c:pt idx="2">
                  <c:v>≥ 4 x PAC-IC90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15.0</c:v>
                </c:pt>
                <c:pt idx="1">
                  <c:v>55.0</c:v>
                </c:pt>
                <c:pt idx="2">
                  <c:v>30.0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9487160"/>
        <c:axId val="2033471272"/>
      </c:barChart>
      <c:catAx>
        <c:axId val="2139487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2033471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3471272"/>
        <c:scaling>
          <c:orientation val="minMax"/>
          <c:max val="6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Nombre de </a:t>
                </a:r>
                <a:r>
                  <a:rPr lang="fr-FR" dirty="0" smtClean="0"/>
                  <a:t>sujets (%)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0138212733832168"/>
              <c:y val="0.039309105581203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2139487160"/>
        <c:crosses val="autoZero"/>
        <c:crossBetween val="between"/>
        <c:majorUnit val="10.0"/>
      </c:valAx>
      <c:spPr>
        <a:noFill/>
        <a:ln w="2531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2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1B2E6-4E36-1B4C-A6F0-DCD1D776A97C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A4B4A-7F05-9A49-991F-CFA22664E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2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5FB9-9A26-6246-AA6B-513437264932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C6E3-D73D-CC48-89B5-5CAC722887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80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5FB9-9A26-6246-AA6B-513437264932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C6E3-D73D-CC48-89B5-5CAC722887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61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5FB9-9A26-6246-AA6B-513437264932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C6E3-D73D-CC48-89B5-5CAC722887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0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96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1C294E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120469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Xxxxxx X et al., abstr.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30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0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0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1" y="120469"/>
            <a:ext cx="752103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Xxxxxx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X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6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6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185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05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00"/>
            </a:lvl1pPr>
            <a:lvl2pPr>
              <a:spcBef>
                <a:spcPts val="400"/>
              </a:spcBef>
              <a:buClr>
                <a:srgbClr val="DC5A20"/>
              </a:buClr>
              <a:defRPr sz="1800"/>
            </a:lvl2pPr>
            <a:lvl3pPr>
              <a:spcBef>
                <a:spcPts val="400"/>
              </a:spcBef>
              <a:buClr>
                <a:srgbClr val="DC5A20"/>
              </a:buClr>
              <a:defRPr sz="16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120469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Xxxxxx X et al., abstr.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307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0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0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1" y="120469"/>
            <a:ext cx="752103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Xxxxxx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X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6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6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692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205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00"/>
            </a:lvl1pPr>
            <a:lvl2pPr>
              <a:spcBef>
                <a:spcPts val="400"/>
              </a:spcBef>
              <a:buClr>
                <a:srgbClr val="DC5A20"/>
              </a:buClr>
              <a:defRPr sz="1800"/>
            </a:lvl2pPr>
            <a:lvl3pPr>
              <a:spcBef>
                <a:spcPts val="400"/>
              </a:spcBef>
              <a:buClr>
                <a:srgbClr val="DC5A20"/>
              </a:buClr>
              <a:defRPr sz="16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120469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Xxxxxx X et al., abstr.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50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5FB9-9A26-6246-AA6B-513437264932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C6E3-D73D-CC48-89B5-5CAC722887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396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0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0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1" y="120469"/>
            <a:ext cx="752103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Xxxxxx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X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6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6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513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804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00"/>
            </a:lvl1pPr>
            <a:lvl2pPr>
              <a:spcBef>
                <a:spcPts val="400"/>
              </a:spcBef>
              <a:buClr>
                <a:srgbClr val="DC5A20"/>
              </a:buClr>
              <a:defRPr sz="1800"/>
            </a:lvl2pPr>
            <a:lvl3pPr>
              <a:spcBef>
                <a:spcPts val="400"/>
              </a:spcBef>
              <a:buClr>
                <a:srgbClr val="DC5A20"/>
              </a:buClr>
              <a:defRPr sz="16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120469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Xxxxxx X et al., abstr.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576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0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0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1" y="120469"/>
            <a:ext cx="752103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Xxxxxx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X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6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6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670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27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00"/>
            </a:lvl1pPr>
            <a:lvl2pPr>
              <a:spcBef>
                <a:spcPts val="400"/>
              </a:spcBef>
              <a:buClr>
                <a:srgbClr val="DC5A20"/>
              </a:buClr>
              <a:defRPr sz="1800"/>
            </a:lvl2pPr>
            <a:lvl3pPr>
              <a:spcBef>
                <a:spcPts val="400"/>
              </a:spcBef>
              <a:buClr>
                <a:srgbClr val="DC5A20"/>
              </a:buClr>
              <a:defRPr sz="16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120469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Xxxxxx X et al., abstr.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20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0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0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1" y="120469"/>
            <a:ext cx="752103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Xxxxxx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X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6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6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051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080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00"/>
            </a:lvl1pPr>
            <a:lvl2pPr>
              <a:spcBef>
                <a:spcPts val="400"/>
              </a:spcBef>
              <a:buClr>
                <a:srgbClr val="DC5A20"/>
              </a:buClr>
              <a:defRPr sz="1800"/>
            </a:lvl2pPr>
            <a:lvl3pPr>
              <a:spcBef>
                <a:spcPts val="400"/>
              </a:spcBef>
              <a:buClr>
                <a:srgbClr val="DC5A20"/>
              </a:buClr>
              <a:defRPr sz="16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120469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Xxxxxx X et al., abstr.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2141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0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0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1" y="120469"/>
            <a:ext cx="752103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Xxxxxx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X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6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6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87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5FB9-9A26-6246-AA6B-513437264932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C6E3-D73D-CC48-89B5-5CAC722887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890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6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00"/>
            </a:lvl1pPr>
            <a:lvl2pPr>
              <a:spcBef>
                <a:spcPts val="400"/>
              </a:spcBef>
              <a:buClr>
                <a:srgbClr val="DC5A20"/>
              </a:buClr>
              <a:defRPr sz="1800"/>
            </a:lvl2pPr>
            <a:lvl3pPr>
              <a:spcBef>
                <a:spcPts val="400"/>
              </a:spcBef>
              <a:buClr>
                <a:srgbClr val="DC5A20"/>
              </a:buClr>
              <a:defRPr sz="16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120469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Xxxxxx X et al., abstr.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070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0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0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1" y="120469"/>
            <a:ext cx="752103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Xxxxxx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X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4738" indent="-269875">
              <a:buClr>
                <a:srgbClr val="DC5A20"/>
              </a:buClr>
              <a:defRPr sz="1400"/>
            </a:lvl4pPr>
            <a:lvl5pPr marL="1346200" indent="-271463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6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6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53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5FB9-9A26-6246-AA6B-513437264932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C6E3-D73D-CC48-89B5-5CAC722887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08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5FB9-9A26-6246-AA6B-513437264932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C6E3-D73D-CC48-89B5-5CAC722887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63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5FB9-9A26-6246-AA6B-513437264932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C6E3-D73D-CC48-89B5-5CAC722887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8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5FB9-9A26-6246-AA6B-513437264932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C6E3-D73D-CC48-89B5-5CAC722887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12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5FB9-9A26-6246-AA6B-513437264932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C6E3-D73D-CC48-89B5-5CAC722887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98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5FB9-9A26-6246-AA6B-513437264932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C6E3-D73D-CC48-89B5-5CAC722887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57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3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4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theme" Target="../theme/theme5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theme" Target="../theme/theme6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theme" Target="../theme/theme7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theme" Target="../theme/theme8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5FB9-9A26-6246-AA6B-513437264932}" type="datetimeFigureOut">
              <a:rPr lang="fr-FR" smtClean="0"/>
              <a:t>22/03/16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C6E3-D73D-CC48-89B5-5CAC722887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-7515"/>
            <a:ext cx="9159029" cy="686927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30596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02388"/>
            <a:ext cx="9159031" cy="459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auto">
          <a:xfrm>
            <a:off x="0" y="6400800"/>
            <a:ext cx="9159031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29"/>
          <p:cNvSpPr txBox="1">
            <a:spLocks noChangeArrowheads="1"/>
          </p:cNvSpPr>
          <p:nvPr userDrawn="1"/>
        </p:nvSpPr>
        <p:spPr bwMode="auto">
          <a:xfrm>
            <a:off x="262467" y="6400800"/>
            <a:ext cx="2506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La Lettre de l’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Infectiologue</a:t>
            </a:r>
            <a:endParaRPr lang="fr-FR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88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 baseline="0">
          <a:solidFill>
            <a:srgbClr val="1C294E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6225" indent="-276225" algn="l" defTabSz="457200" rtl="0" eaLnBrk="0" fontAlgn="base" hangingPunct="0">
        <a:spcBef>
          <a:spcPts val="800"/>
        </a:spcBef>
        <a:spcAft>
          <a:spcPct val="0"/>
        </a:spcAft>
        <a:buClr>
          <a:srgbClr val="DC5A20"/>
        </a:buClr>
        <a:buSzPct val="100000"/>
        <a:buFont typeface="Lucida Grande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552450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Lucida Grande" pitchFamily="-8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00100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-7515"/>
            <a:ext cx="9159029" cy="686927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30596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02388"/>
            <a:ext cx="9159031" cy="459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auto">
          <a:xfrm>
            <a:off x="0" y="6400800"/>
            <a:ext cx="9159031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29"/>
          <p:cNvSpPr txBox="1">
            <a:spLocks noChangeArrowheads="1"/>
          </p:cNvSpPr>
          <p:nvPr userDrawn="1"/>
        </p:nvSpPr>
        <p:spPr bwMode="auto">
          <a:xfrm>
            <a:off x="262467" y="6400800"/>
            <a:ext cx="2506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La Lettre de l’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Infectiologue</a:t>
            </a:r>
            <a:endParaRPr lang="fr-FR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24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 baseline="0">
          <a:solidFill>
            <a:srgbClr val="1C294E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6225" indent="-276225" algn="l" defTabSz="457200" rtl="0" eaLnBrk="0" fontAlgn="base" hangingPunct="0">
        <a:spcBef>
          <a:spcPts val="800"/>
        </a:spcBef>
        <a:spcAft>
          <a:spcPct val="0"/>
        </a:spcAft>
        <a:buClr>
          <a:srgbClr val="DC5A20"/>
        </a:buClr>
        <a:buSzPct val="100000"/>
        <a:buFont typeface="Lucida Grande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552450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Lucida Grande" pitchFamily="-8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00100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-7515"/>
            <a:ext cx="9159029" cy="686927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30596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02388"/>
            <a:ext cx="9159031" cy="459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auto">
          <a:xfrm>
            <a:off x="0" y="6400800"/>
            <a:ext cx="9159031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29"/>
          <p:cNvSpPr txBox="1">
            <a:spLocks noChangeArrowheads="1"/>
          </p:cNvSpPr>
          <p:nvPr userDrawn="1"/>
        </p:nvSpPr>
        <p:spPr bwMode="auto">
          <a:xfrm>
            <a:off x="262467" y="6400800"/>
            <a:ext cx="2506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La Lettre de l’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Infectiologue</a:t>
            </a:r>
            <a:endParaRPr lang="fr-FR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858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 baseline="0">
          <a:solidFill>
            <a:srgbClr val="1C294E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6225" indent="-276225" algn="l" defTabSz="457200" rtl="0" eaLnBrk="0" fontAlgn="base" hangingPunct="0">
        <a:spcBef>
          <a:spcPts val="800"/>
        </a:spcBef>
        <a:spcAft>
          <a:spcPct val="0"/>
        </a:spcAft>
        <a:buClr>
          <a:srgbClr val="DC5A20"/>
        </a:buClr>
        <a:buSzPct val="100000"/>
        <a:buFont typeface="Lucida Grande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552450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Lucida Grande" pitchFamily="-8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00100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-7515"/>
            <a:ext cx="9159029" cy="686927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30596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02388"/>
            <a:ext cx="9159031" cy="459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auto">
          <a:xfrm>
            <a:off x="0" y="6400800"/>
            <a:ext cx="9159031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29"/>
          <p:cNvSpPr txBox="1">
            <a:spLocks noChangeArrowheads="1"/>
          </p:cNvSpPr>
          <p:nvPr userDrawn="1"/>
        </p:nvSpPr>
        <p:spPr bwMode="auto">
          <a:xfrm>
            <a:off x="262467" y="6400800"/>
            <a:ext cx="2506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La Lettre de l’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Infectiologue</a:t>
            </a:r>
            <a:endParaRPr lang="fr-FR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881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 baseline="0">
          <a:solidFill>
            <a:srgbClr val="1C294E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6225" indent="-276225" algn="l" defTabSz="457200" rtl="0" eaLnBrk="0" fontAlgn="base" hangingPunct="0">
        <a:spcBef>
          <a:spcPts val="800"/>
        </a:spcBef>
        <a:spcAft>
          <a:spcPct val="0"/>
        </a:spcAft>
        <a:buClr>
          <a:srgbClr val="DC5A20"/>
        </a:buClr>
        <a:buSzPct val="100000"/>
        <a:buFont typeface="Lucida Grande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552450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Lucida Grande" pitchFamily="-8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00100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-7515"/>
            <a:ext cx="9159029" cy="686927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30596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02388"/>
            <a:ext cx="9159031" cy="459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auto">
          <a:xfrm>
            <a:off x="0" y="6400800"/>
            <a:ext cx="9159031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29"/>
          <p:cNvSpPr txBox="1">
            <a:spLocks noChangeArrowheads="1"/>
          </p:cNvSpPr>
          <p:nvPr userDrawn="1"/>
        </p:nvSpPr>
        <p:spPr bwMode="auto">
          <a:xfrm>
            <a:off x="262467" y="6400800"/>
            <a:ext cx="2506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La Lettre de l’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Infectiologue</a:t>
            </a:r>
            <a:endParaRPr lang="fr-FR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21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 baseline="0">
          <a:solidFill>
            <a:srgbClr val="1C294E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6225" indent="-276225" algn="l" defTabSz="457200" rtl="0" eaLnBrk="0" fontAlgn="base" hangingPunct="0">
        <a:spcBef>
          <a:spcPts val="800"/>
        </a:spcBef>
        <a:spcAft>
          <a:spcPct val="0"/>
        </a:spcAft>
        <a:buClr>
          <a:srgbClr val="DC5A20"/>
        </a:buClr>
        <a:buSzPct val="100000"/>
        <a:buFont typeface="Lucida Grande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552450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Lucida Grande" pitchFamily="-8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00100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-7515"/>
            <a:ext cx="9159029" cy="686927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30596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02388"/>
            <a:ext cx="9159031" cy="459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auto">
          <a:xfrm>
            <a:off x="0" y="6400800"/>
            <a:ext cx="9159031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29"/>
          <p:cNvSpPr txBox="1">
            <a:spLocks noChangeArrowheads="1"/>
          </p:cNvSpPr>
          <p:nvPr userDrawn="1"/>
        </p:nvSpPr>
        <p:spPr bwMode="auto">
          <a:xfrm>
            <a:off x="262467" y="6400800"/>
            <a:ext cx="2506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La Lettre de l’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Infectiologue</a:t>
            </a:r>
            <a:endParaRPr lang="fr-FR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50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 baseline="0">
          <a:solidFill>
            <a:srgbClr val="1C294E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6225" indent="-276225" algn="l" defTabSz="457200" rtl="0" eaLnBrk="0" fontAlgn="base" hangingPunct="0">
        <a:spcBef>
          <a:spcPts val="800"/>
        </a:spcBef>
        <a:spcAft>
          <a:spcPct val="0"/>
        </a:spcAft>
        <a:buClr>
          <a:srgbClr val="DC5A20"/>
        </a:buClr>
        <a:buSzPct val="100000"/>
        <a:buFont typeface="Lucida Grande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552450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Lucida Grande" pitchFamily="-8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00100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-7515"/>
            <a:ext cx="9159029" cy="686927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30596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02388"/>
            <a:ext cx="9159031" cy="459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auto">
          <a:xfrm>
            <a:off x="0" y="6400800"/>
            <a:ext cx="9159031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29"/>
          <p:cNvSpPr txBox="1">
            <a:spLocks noChangeArrowheads="1"/>
          </p:cNvSpPr>
          <p:nvPr userDrawn="1"/>
        </p:nvSpPr>
        <p:spPr bwMode="auto">
          <a:xfrm>
            <a:off x="262467" y="6400800"/>
            <a:ext cx="2506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La Lettre de l’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Infectiologue</a:t>
            </a:r>
            <a:endParaRPr lang="fr-FR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864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 baseline="0">
          <a:solidFill>
            <a:srgbClr val="1C294E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6225" indent="-276225" algn="l" defTabSz="457200" rtl="0" eaLnBrk="0" fontAlgn="base" hangingPunct="0">
        <a:spcBef>
          <a:spcPts val="800"/>
        </a:spcBef>
        <a:spcAft>
          <a:spcPct val="0"/>
        </a:spcAft>
        <a:buClr>
          <a:srgbClr val="DC5A20"/>
        </a:buClr>
        <a:buSzPct val="100000"/>
        <a:buFont typeface="Lucida Grande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552450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Lucida Grande" pitchFamily="-8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00100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4" Type="http://schemas.openxmlformats.org/officeDocument/2006/relationships/image" Target="../media/image11.tm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chart" Target="../charts/chart6.xml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19.xml"/><Relationship Id="rId2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4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chart" Target="../charts/chart12.xml"/><Relationship Id="rId7" Type="http://schemas.openxmlformats.org/officeDocument/2006/relationships/image" Target="../media/image26.emf"/><Relationship Id="rId8" Type="http://schemas.openxmlformats.org/officeDocument/2006/relationships/chart" Target="../charts/chart13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14.xml"/><Relationship Id="rId3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tmp"/><Relationship Id="rId3" Type="http://schemas.openxmlformats.org/officeDocument/2006/relationships/image" Target="../media/image32.tm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tmp"/><Relationship Id="rId3" Type="http://schemas.openxmlformats.org/officeDocument/2006/relationships/image" Target="../media/image34.tm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tm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tmp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4" Type="http://schemas.openxmlformats.org/officeDocument/2006/relationships/image" Target="../media/image42.tm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tmp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tmp"/><Relationship Id="rId3" Type="http://schemas.openxmlformats.org/officeDocument/2006/relationships/image" Target="../media/image45.tmp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tmp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tmp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tmp"/><Relationship Id="rId3" Type="http://schemas.openxmlformats.org/officeDocument/2006/relationships/image" Target="../media/image48.tmp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tmp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tmp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4" Type="http://schemas.openxmlformats.org/officeDocument/2006/relationships/image" Target="../media/image65.tm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tmp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tmp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tmp"/><Relationship Id="rId3" Type="http://schemas.openxmlformats.org/officeDocument/2006/relationships/image" Target="../media/image68.tmp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CROI 2016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 de Truchis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37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MK 8591: </a:t>
            </a:r>
            <a:r>
              <a:rPr lang="fr-FR" dirty="0" err="1" smtClean="0"/>
              <a:t>novel</a:t>
            </a:r>
            <a:r>
              <a:rPr lang="fr-FR" dirty="0" smtClean="0"/>
              <a:t> NRTI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</a:t>
            </a:r>
            <a:r>
              <a:rPr lang="fr-FR" dirty="0" smtClean="0"/>
              <a:t>1/2 MK8591-TP in PBMC: 150-160 h </a:t>
            </a:r>
            <a:r>
              <a:rPr lang="fr-FR" dirty="0" err="1" smtClean="0"/>
              <a:t>intrač</a:t>
            </a:r>
            <a:endParaRPr lang="fr-FR" dirty="0" smtClean="0"/>
          </a:p>
          <a:p>
            <a:r>
              <a:rPr lang="fr-FR" dirty="0"/>
              <a:t>t</a:t>
            </a:r>
            <a:r>
              <a:rPr lang="fr-FR" dirty="0" smtClean="0"/>
              <a:t>1/2 plasma: 60 heures</a:t>
            </a:r>
          </a:p>
          <a:p>
            <a:r>
              <a:rPr lang="fr-FR" dirty="0" smtClean="0"/>
              <a:t>Posologie 10mg dose unique: concentration à 168h &gt; CI90</a:t>
            </a:r>
          </a:p>
          <a:p>
            <a:r>
              <a:rPr lang="fr-FR" dirty="0" smtClean="0"/>
              <a:t>6 pts: -1,64 log à 7 jours</a:t>
            </a:r>
          </a:p>
          <a:p>
            <a:r>
              <a:rPr lang="fr-FR" dirty="0" smtClean="0"/>
              <a:t>AE: céphalées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926782" y="6126163"/>
            <a:ext cx="405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 Friedman, CROI 2016, 437LB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35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6706536" cy="666843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781953" cy="2229161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59" y="1844824"/>
            <a:ext cx="4324954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48" y="475837"/>
            <a:ext cx="5391903" cy="59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9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 de l’étude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728075"/>
            <a:ext cx="7623522" cy="635289"/>
          </a:xfrm>
        </p:spPr>
        <p:txBody>
          <a:bodyPr/>
          <a:lstStyle/>
          <a:p>
            <a:r>
              <a:rPr lang="fr-FR" dirty="0" smtClean="0"/>
              <a:t>Étude LATTE-2 : CAB + RPV longue durée d’action</a:t>
            </a:r>
            <a:br>
              <a:rPr lang="fr-FR" dirty="0" smtClean="0"/>
            </a:br>
            <a:r>
              <a:rPr lang="fr-FR" dirty="0" smtClean="0"/>
              <a:t>en traitement de maintenance – résultats à S32 (1)</a:t>
            </a:r>
            <a:endParaRPr lang="fr-FR" dirty="0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mtClean="0"/>
              <a:t>Nouveaux antirétroviraux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13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Margolis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DA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31LB,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20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899576"/>
              </p:ext>
            </p:extLst>
          </p:nvPr>
        </p:nvGraphicFramePr>
        <p:xfrm>
          <a:off x="4026983" y="1496204"/>
          <a:ext cx="4602488" cy="169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621288"/>
              </a:tblGrid>
              <a:tr h="247853">
                <a:tc>
                  <a:txBody>
                    <a:bodyPr/>
                    <a:lstStyle/>
                    <a:p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Critères d’inclusion</a:t>
                      </a:r>
                      <a:endParaRPr lang="fr-FR" sz="1200" b="1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1B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• &gt; 18 ans</a:t>
                      </a:r>
                    </a:p>
                    <a:p>
                      <a:pPr algn="l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• Naïfs d’antirétroviraux</a:t>
                      </a:r>
                    </a:p>
                    <a:p>
                      <a:pPr algn="l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• CD4+ &gt; 200 cellules/mm3</a:t>
                      </a:r>
                      <a:endParaRPr lang="fr-FR" sz="1200" b="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853">
                <a:tc>
                  <a:txBody>
                    <a:bodyPr/>
                    <a:lstStyle/>
                    <a:p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Critères d’exclusion</a:t>
                      </a:r>
                      <a:endParaRPr lang="fr-FR" sz="1200" b="1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1B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• VHB +</a:t>
                      </a:r>
                      <a:endParaRPr lang="fr-FR" sz="1200" b="0" i="0" baseline="0" dirty="0" smtClean="0">
                        <a:latin typeface="+mn-lt"/>
                        <a:cs typeface="Arial"/>
                      </a:endParaRPr>
                    </a:p>
                    <a:p>
                      <a:pPr algn="l"/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• ALAT ≥ 5 x VLN</a:t>
                      </a:r>
                    </a:p>
                    <a:p>
                      <a:pPr algn="l"/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• </a:t>
                      </a:r>
                      <a:r>
                        <a:rPr lang="fr-FR" sz="1200" b="0" i="0" baseline="0" dirty="0" err="1" smtClean="0">
                          <a:latin typeface="+mn-lt"/>
                          <a:cs typeface="Arial"/>
                        </a:rPr>
                        <a:t>ClCr</a:t>
                      </a:r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 &lt; 50 ml/mn</a:t>
                      </a:r>
                      <a:endParaRPr lang="fr-FR" sz="1200" b="0" i="0" dirty="0">
                        <a:latin typeface="+mn-lt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556">
                <a:tc>
                  <a:txBody>
                    <a:bodyPr/>
                    <a:lstStyle/>
                    <a:p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Qualification</a:t>
                      </a:r>
                      <a:r>
                        <a:rPr lang="fr-FR" sz="1200" b="1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fr-FR" sz="1200" b="1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fr-FR" sz="1200" b="1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pour maintenance</a:t>
                      </a:r>
                      <a:endParaRPr lang="fr-FR" sz="1200" b="1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1B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• CV&lt; 50 copies/ml entre</a:t>
                      </a: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 S4 et J1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6" name="Grouper 85"/>
          <p:cNvGrpSpPr/>
          <p:nvPr/>
        </p:nvGrpSpPr>
        <p:grpSpPr>
          <a:xfrm>
            <a:off x="1104638" y="3286900"/>
            <a:ext cx="7647091" cy="3017874"/>
            <a:chOff x="1104638" y="2890660"/>
            <a:chExt cx="7647091" cy="3017874"/>
          </a:xfrm>
        </p:grpSpPr>
        <p:grpSp>
          <p:nvGrpSpPr>
            <p:cNvPr id="79" name="Grouper 78"/>
            <p:cNvGrpSpPr/>
            <p:nvPr/>
          </p:nvGrpSpPr>
          <p:grpSpPr>
            <a:xfrm>
              <a:off x="1143000" y="2982454"/>
              <a:ext cx="7608729" cy="2926080"/>
              <a:chOff x="1604169" y="1894840"/>
              <a:chExt cx="7608729" cy="2926080"/>
            </a:xfrm>
          </p:grpSpPr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 flipV="1">
                <a:off x="3058160" y="2939415"/>
                <a:ext cx="5527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 pitchFamily="34" charset="0"/>
                </a:endParaRPr>
              </a:p>
            </p:txBody>
          </p:sp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>
                <a:off x="1604169" y="3924618"/>
                <a:ext cx="699119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 pitchFamily="34" charset="0"/>
                </a:endParaRPr>
              </a:p>
            </p:txBody>
          </p:sp>
          <p:grpSp>
            <p:nvGrpSpPr>
              <p:cNvPr id="43" name="Group 20"/>
              <p:cNvGrpSpPr>
                <a:grpSpLocks/>
              </p:cNvGrpSpPr>
              <p:nvPr/>
            </p:nvGrpSpPr>
            <p:grpSpPr bwMode="auto">
              <a:xfrm>
                <a:off x="3505835" y="3778571"/>
                <a:ext cx="5084763" cy="293696"/>
                <a:chOff x="3659441" y="4311672"/>
                <a:chExt cx="5259281" cy="304801"/>
              </a:xfrm>
            </p:grpSpPr>
            <p:cxnSp>
              <p:nvCxnSpPr>
                <p:cNvPr id="44" name="Straight Connector 9"/>
                <p:cNvCxnSpPr/>
                <p:nvPr/>
              </p:nvCxnSpPr>
              <p:spPr>
                <a:xfrm>
                  <a:off x="3659441" y="4311673"/>
                  <a:ext cx="0" cy="3048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10"/>
                <p:cNvCxnSpPr/>
                <p:nvPr/>
              </p:nvCxnSpPr>
              <p:spPr>
                <a:xfrm>
                  <a:off x="8918722" y="4311678"/>
                  <a:ext cx="0" cy="3047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11"/>
                <p:cNvCxnSpPr/>
                <p:nvPr/>
              </p:nvCxnSpPr>
              <p:spPr>
                <a:xfrm>
                  <a:off x="5155291" y="4311672"/>
                  <a:ext cx="0" cy="30479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12"/>
                <p:cNvCxnSpPr/>
                <p:nvPr/>
              </p:nvCxnSpPr>
              <p:spPr>
                <a:xfrm>
                  <a:off x="6450817" y="4311675"/>
                  <a:ext cx="0" cy="3047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3010535" y="2361706"/>
                <a:ext cx="5575300" cy="588822"/>
              </a:xfrm>
              <a:custGeom>
                <a:avLst/>
                <a:gdLst>
                  <a:gd name="T0" fmla="*/ 0 w 4513859"/>
                  <a:gd name="T1" fmla="*/ 784891 h 782262"/>
                  <a:gd name="T2" fmla="*/ 3704612 w 4513859"/>
                  <a:gd name="T3" fmla="*/ 0 h 782262"/>
                  <a:gd name="T4" fmla="*/ 34018715 w 4513859"/>
                  <a:gd name="T5" fmla="*/ 0 h 7822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13859" h="782262">
                    <a:moveTo>
                      <a:pt x="0" y="782262"/>
                    </a:moveTo>
                    <a:lnTo>
                      <a:pt x="491556" y="0"/>
                    </a:lnTo>
                    <a:lnTo>
                      <a:pt x="4513859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 pitchFamily="34" charset="0"/>
                </a:endParaRPr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 flipV="1">
                <a:off x="3058160" y="2950528"/>
                <a:ext cx="5537200" cy="594818"/>
              </a:xfrm>
              <a:custGeom>
                <a:avLst/>
                <a:gdLst>
                  <a:gd name="T0" fmla="*/ 0 w 4513859"/>
                  <a:gd name="T1" fmla="*/ 2802667 h 782262"/>
                  <a:gd name="T2" fmla="*/ 2981782 w 4513859"/>
                  <a:gd name="T3" fmla="*/ 0 h 782262"/>
                  <a:gd name="T4" fmla="*/ 27381063 w 4513859"/>
                  <a:gd name="T5" fmla="*/ 0 h 782262"/>
                  <a:gd name="T6" fmla="*/ 0 60000 65536"/>
                  <a:gd name="T7" fmla="*/ 0 60000 65536"/>
                  <a:gd name="T8" fmla="*/ 0 60000 65536"/>
                  <a:gd name="connsiteX0" fmla="*/ 0 w 4425342"/>
                  <a:gd name="connsiteY0" fmla="*/ 729134 h 729134"/>
                  <a:gd name="connsiteX1" fmla="*/ 403039 w 4425342"/>
                  <a:gd name="connsiteY1" fmla="*/ 0 h 729134"/>
                  <a:gd name="connsiteX2" fmla="*/ 4425342 w 4425342"/>
                  <a:gd name="connsiteY2" fmla="*/ 0 h 729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25342" h="729134">
                    <a:moveTo>
                      <a:pt x="0" y="729134"/>
                    </a:moveTo>
                    <a:lnTo>
                      <a:pt x="403039" y="0"/>
                    </a:lnTo>
                    <a:lnTo>
                      <a:pt x="442534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 pitchFamily="34" charset="0"/>
                </a:endParaRPr>
              </a:p>
            </p:txBody>
          </p:sp>
          <p:sp>
            <p:nvSpPr>
              <p:cNvPr id="50" name="Rectangle 17"/>
              <p:cNvSpPr>
                <a:spLocks noChangeArrowheads="1"/>
              </p:cNvSpPr>
              <p:nvPr/>
            </p:nvSpPr>
            <p:spPr bwMode="auto">
              <a:xfrm>
                <a:off x="4332923" y="4120833"/>
                <a:ext cx="1257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u="sng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 32  </a:t>
                </a:r>
                <a:r>
                  <a:rPr lang="en-US" sz="1000" b="1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/>
                </a:r>
                <a:br>
                  <a:rPr lang="en-US" sz="1000" b="1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</a:br>
                <a:r>
                  <a:rPr lang="en-US" sz="1000" b="1" dirty="0" err="1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Analyse</a:t>
                </a:r>
                <a:r>
                  <a:rPr lang="en-US" sz="1000" b="1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 </a:t>
                </a:r>
                <a:r>
                  <a:rPr lang="en-US" sz="1000" b="1" dirty="0" err="1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principale</a:t>
                </a:r>
                <a:r>
                  <a:rPr lang="en-US" sz="1000" b="1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/>
                </a:r>
                <a:br>
                  <a:rPr lang="en-US" sz="1000" b="1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</a:br>
                <a:r>
                  <a:rPr lang="en-US" sz="1000" b="1" dirty="0" err="1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Sélection</a:t>
                </a:r>
                <a:r>
                  <a:rPr lang="en-US" sz="1000" b="1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 du dosage</a:t>
                </a:r>
              </a:p>
            </p:txBody>
          </p:sp>
          <p:sp>
            <p:nvSpPr>
              <p:cNvPr id="51" name="Rectangle 17"/>
              <p:cNvSpPr>
                <a:spLocks noChangeArrowheads="1"/>
              </p:cNvSpPr>
              <p:nvPr/>
            </p:nvSpPr>
            <p:spPr bwMode="auto">
              <a:xfrm>
                <a:off x="2777173" y="4125595"/>
                <a:ext cx="137318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u="sng" dirty="0">
                    <a:solidFill>
                      <a:srgbClr val="000000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J 1 </a:t>
                </a:r>
                <a:r>
                  <a:rPr lang="en-US" sz="1000" b="1" dirty="0">
                    <a:solidFill>
                      <a:srgbClr val="000000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/>
                </a:r>
                <a:br>
                  <a:rPr lang="en-US" sz="1000" b="1" dirty="0">
                    <a:solidFill>
                      <a:srgbClr val="000000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</a:br>
                <a:r>
                  <a:rPr lang="en-US" sz="1000" b="1" dirty="0" err="1">
                    <a:solidFill>
                      <a:srgbClr val="000000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Randomisation</a:t>
                </a:r>
                <a:endParaRPr lang="en-US" sz="1000" b="1" dirty="0">
                  <a:solidFill>
                    <a:srgbClr val="000000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2:2:1 </a:t>
                </a:r>
                <a:endParaRPr lang="en-US" sz="1000" dirty="0">
                  <a:solidFill>
                    <a:srgbClr val="000000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5636260" y="4116070"/>
                <a:ext cx="125253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u="sng" dirty="0">
                    <a:solidFill>
                      <a:srgbClr val="000000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 48 </a:t>
                </a:r>
                <a:br>
                  <a:rPr lang="en-US" sz="1000" b="1" u="sng" dirty="0">
                    <a:solidFill>
                      <a:srgbClr val="000000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</a:br>
                <a:r>
                  <a:rPr lang="en-US" sz="1000" b="1" dirty="0">
                    <a:solidFill>
                      <a:srgbClr val="000000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Confirmation du dosage</a:t>
                </a:r>
                <a:endParaRPr lang="en-US" sz="1000" dirty="0">
                  <a:solidFill>
                    <a:srgbClr val="000000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endParaRPr>
              </a:p>
            </p:txBody>
          </p:sp>
          <p:sp>
            <p:nvSpPr>
              <p:cNvPr id="56" name="Oval 14342"/>
              <p:cNvSpPr>
                <a:spLocks noChangeAspect="1"/>
              </p:cNvSpPr>
              <p:nvPr/>
            </p:nvSpPr>
            <p:spPr bwMode="auto">
              <a:xfrm>
                <a:off x="4271169" y="3989070"/>
                <a:ext cx="1380808" cy="831850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1" name="Line 40"/>
              <p:cNvSpPr>
                <a:spLocks noChangeShapeType="1"/>
              </p:cNvSpPr>
              <p:nvPr/>
            </p:nvSpPr>
            <p:spPr bwMode="auto">
              <a:xfrm flipV="1">
                <a:off x="8587423" y="1894840"/>
                <a:ext cx="0" cy="21229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 pitchFamily="34" charset="0"/>
                </a:endParaRPr>
              </a:p>
            </p:txBody>
          </p:sp>
          <p:grpSp>
            <p:nvGrpSpPr>
              <p:cNvPr id="62" name="Group 8"/>
              <p:cNvGrpSpPr>
                <a:grpSpLocks/>
              </p:cNvGrpSpPr>
              <p:nvPr/>
            </p:nvGrpSpPr>
            <p:grpSpPr bwMode="auto">
              <a:xfrm>
                <a:off x="2711811" y="2735437"/>
                <a:ext cx="382040" cy="424981"/>
                <a:chOff x="2252012" y="3295041"/>
                <a:chExt cx="396095" cy="440284"/>
              </a:xfrm>
              <a:solidFill>
                <a:schemeClr val="tx1"/>
              </a:solidFill>
            </p:grpSpPr>
            <p:sp>
              <p:nvSpPr>
                <p:cNvPr id="63" name="Chevron 62"/>
                <p:cNvSpPr/>
                <p:nvPr/>
              </p:nvSpPr>
              <p:spPr>
                <a:xfrm>
                  <a:off x="2393588" y="3295041"/>
                  <a:ext cx="254519" cy="435515"/>
                </a:xfrm>
                <a:prstGeom prst="chevron">
                  <a:avLst>
                    <a:gd name="adj" fmla="val 6359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5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Chevron 63"/>
                <p:cNvSpPr/>
                <p:nvPr/>
              </p:nvSpPr>
              <p:spPr>
                <a:xfrm>
                  <a:off x="2252012" y="3299810"/>
                  <a:ext cx="254519" cy="435515"/>
                </a:xfrm>
                <a:prstGeom prst="chevron">
                  <a:avLst>
                    <a:gd name="adj" fmla="val 6359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5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5" name="Rectangle 17"/>
              <p:cNvSpPr>
                <a:spLocks noChangeArrowheads="1"/>
              </p:cNvSpPr>
              <p:nvPr/>
            </p:nvSpPr>
            <p:spPr bwMode="auto">
              <a:xfrm>
                <a:off x="7960360" y="4109720"/>
                <a:ext cx="1252538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 96</a:t>
                </a:r>
                <a:r>
                  <a:rPr lang="en-US" sz="1000" b="1" baseline="30000" dirty="0">
                    <a:solidFill>
                      <a:srgbClr val="000000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b</a:t>
                </a:r>
                <a:r>
                  <a:rPr lang="en-US" sz="1000" b="1" dirty="0">
                    <a:solidFill>
                      <a:srgbClr val="000000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 </a:t>
                </a:r>
                <a:endParaRPr lang="en-US" sz="1000" dirty="0">
                  <a:solidFill>
                    <a:srgbClr val="000000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endParaRPr>
              </a:p>
            </p:txBody>
          </p:sp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3540760" y="2643505"/>
                <a:ext cx="116914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 sz="2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-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923925" eaLnBrk="0" hangingPunct="0"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923925" eaLnBrk="0" fontAlgn="base" hangingPunct="0">
                  <a:spcBef>
                    <a:spcPct val="0"/>
                  </a:spcBef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923925" eaLnBrk="0" fontAlgn="base" hangingPunct="0">
                  <a:spcBef>
                    <a:spcPct val="0"/>
                  </a:spcBef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923925" eaLnBrk="0" fontAlgn="base" hangingPunct="0">
                  <a:spcBef>
                    <a:spcPct val="0"/>
                  </a:spcBef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923925" eaLnBrk="0" fontAlgn="base" hangingPunct="0">
                  <a:spcBef>
                    <a:spcPct val="0"/>
                  </a:spcBef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Arial"/>
                    <a:ea typeface="ＭＳ Ｐゴシック" pitchFamily="-84" charset="-128"/>
                  </a:rPr>
                  <a:t>CAB dose de charge </a:t>
                </a:r>
                <a:r>
                  <a:rPr lang="en-US" altLang="en-US" sz="800" dirty="0" err="1" smtClean="0">
                    <a:solidFill>
                      <a:srgbClr val="000000"/>
                    </a:solidFill>
                    <a:latin typeface="Arial"/>
                    <a:ea typeface="ＭＳ Ｐゴシック" pitchFamily="-84" charset="-128"/>
                  </a:rPr>
                  <a:t>à</a:t>
                </a:r>
                <a:r>
                  <a:rPr lang="en-US" altLang="en-US" sz="800" dirty="0" smtClean="0">
                    <a:solidFill>
                      <a:srgbClr val="000000"/>
                    </a:solidFill>
                    <a:latin typeface="Arial"/>
                    <a:ea typeface="ＭＳ Ｐゴシック" pitchFamily="-84" charset="-128"/>
                  </a:rPr>
                  <a:t> J1 </a:t>
                </a:r>
              </a:p>
            </p:txBody>
          </p:sp>
          <p:sp>
            <p:nvSpPr>
              <p:cNvPr id="67" name="Freeform 76"/>
              <p:cNvSpPr>
                <a:spLocks noEditPoints="1"/>
              </p:cNvSpPr>
              <p:nvPr/>
            </p:nvSpPr>
            <p:spPr bwMode="auto">
              <a:xfrm>
                <a:off x="3477260" y="2527618"/>
                <a:ext cx="100013" cy="131762"/>
              </a:xfrm>
              <a:custGeom>
                <a:avLst/>
                <a:gdLst>
                  <a:gd name="T0" fmla="*/ 2147483647 w 241"/>
                  <a:gd name="T1" fmla="*/ 2147483647 h 401"/>
                  <a:gd name="T2" fmla="*/ 2147483647 w 241"/>
                  <a:gd name="T3" fmla="*/ 2147483647 h 401"/>
                  <a:gd name="T4" fmla="*/ 2147483647 w 241"/>
                  <a:gd name="T5" fmla="*/ 2147483647 h 401"/>
                  <a:gd name="T6" fmla="*/ 2147483647 w 241"/>
                  <a:gd name="T7" fmla="*/ 2147483647 h 401"/>
                  <a:gd name="T8" fmla="*/ 2147483647 w 241"/>
                  <a:gd name="T9" fmla="*/ 2147483647 h 401"/>
                  <a:gd name="T10" fmla="*/ 2147483647 w 241"/>
                  <a:gd name="T11" fmla="*/ 2147483647 h 401"/>
                  <a:gd name="T12" fmla="*/ 2147483647 w 241"/>
                  <a:gd name="T13" fmla="*/ 0 h 401"/>
                  <a:gd name="T14" fmla="*/ 2147483647 w 241"/>
                  <a:gd name="T15" fmla="*/ 2147483647 h 401"/>
                  <a:gd name="T16" fmla="*/ 2147483647 w 241"/>
                  <a:gd name="T17" fmla="*/ 2147483647 h 401"/>
                  <a:gd name="T18" fmla="*/ 2147483647 w 241"/>
                  <a:gd name="T19" fmla="*/ 2147483647 h 401"/>
                  <a:gd name="T20" fmla="*/ 2147483647 w 241"/>
                  <a:gd name="T21" fmla="*/ 2147483647 h 401"/>
                  <a:gd name="T22" fmla="*/ 2147483647 w 241"/>
                  <a:gd name="T23" fmla="*/ 2147483647 h 401"/>
                  <a:gd name="T24" fmla="*/ 2147483647 w 241"/>
                  <a:gd name="T25" fmla="*/ 2147483647 h 401"/>
                  <a:gd name="T26" fmla="*/ 2147483647 w 241"/>
                  <a:gd name="T27" fmla="*/ 2147483647 h 401"/>
                  <a:gd name="T28" fmla="*/ 2147483647 w 241"/>
                  <a:gd name="T29" fmla="*/ 2147483647 h 4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1"/>
                  <a:gd name="T46" fmla="*/ 0 h 401"/>
                  <a:gd name="T47" fmla="*/ 241 w 241"/>
                  <a:gd name="T48" fmla="*/ 401 h 40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1" h="401">
                    <a:moveTo>
                      <a:pt x="101" y="401"/>
                    </a:moveTo>
                    <a:lnTo>
                      <a:pt x="93" y="49"/>
                    </a:lnTo>
                    <a:lnTo>
                      <a:pt x="141" y="47"/>
                    </a:lnTo>
                    <a:lnTo>
                      <a:pt x="149" y="400"/>
                    </a:lnTo>
                    <a:lnTo>
                      <a:pt x="101" y="401"/>
                    </a:lnTo>
                    <a:close/>
                    <a:moveTo>
                      <a:pt x="6" y="199"/>
                    </a:moveTo>
                    <a:lnTo>
                      <a:pt x="115" y="0"/>
                    </a:lnTo>
                    <a:lnTo>
                      <a:pt x="234" y="193"/>
                    </a:lnTo>
                    <a:cubicBezTo>
                      <a:pt x="241" y="204"/>
                      <a:pt x="238" y="219"/>
                      <a:pt x="227" y="226"/>
                    </a:cubicBezTo>
                    <a:cubicBezTo>
                      <a:pt x="215" y="233"/>
                      <a:pt x="200" y="229"/>
                      <a:pt x="194" y="218"/>
                    </a:cubicBezTo>
                    <a:lnTo>
                      <a:pt x="96" y="61"/>
                    </a:lnTo>
                    <a:lnTo>
                      <a:pt x="138" y="60"/>
                    </a:lnTo>
                    <a:lnTo>
                      <a:pt x="48" y="222"/>
                    </a:lnTo>
                    <a:cubicBezTo>
                      <a:pt x="42" y="233"/>
                      <a:pt x="27" y="238"/>
                      <a:pt x="16" y="231"/>
                    </a:cubicBezTo>
                    <a:cubicBezTo>
                      <a:pt x="4" y="225"/>
                      <a:pt x="0" y="210"/>
                      <a:pt x="6" y="1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 pitchFamily="34" charset="0"/>
                </a:endParaRPr>
              </a:p>
            </p:txBody>
          </p:sp>
          <p:sp>
            <p:nvSpPr>
              <p:cNvPr id="68" name="Rectangle 58"/>
              <p:cNvSpPr>
                <a:spLocks noChangeArrowheads="1"/>
              </p:cNvSpPr>
              <p:nvPr/>
            </p:nvSpPr>
            <p:spPr bwMode="auto">
              <a:xfrm>
                <a:off x="3515360" y="3231833"/>
                <a:ext cx="143719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 sz="2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-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923925" eaLnBrk="0" hangingPunct="0"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923925" eaLnBrk="0" fontAlgn="base" hangingPunct="0">
                  <a:spcBef>
                    <a:spcPct val="0"/>
                  </a:spcBef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923925" eaLnBrk="0" fontAlgn="base" hangingPunct="0">
                  <a:spcBef>
                    <a:spcPct val="0"/>
                  </a:spcBef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923925" eaLnBrk="0" fontAlgn="base" hangingPunct="0">
                  <a:spcBef>
                    <a:spcPct val="0"/>
                  </a:spcBef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923925" eaLnBrk="0" fontAlgn="base" hangingPunct="0">
                  <a:spcBef>
                    <a:spcPct val="0"/>
                  </a:spcBef>
                  <a:spcAft>
                    <a:spcPts val="300"/>
                  </a:spcAft>
                  <a:buClr>
                    <a:srgbClr val="E31836"/>
                  </a:buClr>
                  <a:buSzPct val="11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en-US" sz="800" dirty="0" smtClean="0">
                    <a:solidFill>
                      <a:srgbClr val="000000"/>
                    </a:solidFill>
                    <a:latin typeface="Arial"/>
                    <a:ea typeface="ＭＳ Ｐゴシック" pitchFamily="-84" charset="-128"/>
                  </a:rPr>
                  <a:t>CAB dose de charge </a:t>
                </a:r>
                <a:r>
                  <a:rPr lang="en-US" altLang="en-US" sz="800" dirty="0" err="1" smtClean="0">
                    <a:solidFill>
                      <a:srgbClr val="000000"/>
                    </a:solidFill>
                    <a:latin typeface="Arial"/>
                    <a:ea typeface="ＭＳ Ｐゴシック" pitchFamily="-84" charset="-128"/>
                  </a:rPr>
                  <a:t>à</a:t>
                </a:r>
                <a:r>
                  <a:rPr lang="en-US" altLang="en-US" sz="800" dirty="0" smtClean="0">
                    <a:solidFill>
                      <a:srgbClr val="000000"/>
                    </a:solidFill>
                    <a:latin typeface="Arial"/>
                    <a:ea typeface="ＭＳ Ｐゴシック" pitchFamily="-84" charset="-128"/>
                  </a:rPr>
                  <a:t> J1 et S4</a:t>
                </a:r>
              </a:p>
            </p:txBody>
          </p:sp>
          <p:sp>
            <p:nvSpPr>
              <p:cNvPr id="69" name="Freeform 60"/>
              <p:cNvSpPr>
                <a:spLocks noEditPoints="1"/>
              </p:cNvSpPr>
              <p:nvPr/>
            </p:nvSpPr>
            <p:spPr bwMode="auto">
              <a:xfrm>
                <a:off x="3464560" y="3109595"/>
                <a:ext cx="104775" cy="131763"/>
              </a:xfrm>
              <a:custGeom>
                <a:avLst/>
                <a:gdLst>
                  <a:gd name="T0" fmla="*/ 2147483647 w 241"/>
                  <a:gd name="T1" fmla="*/ 2147483647 h 404"/>
                  <a:gd name="T2" fmla="*/ 2147483647 w 241"/>
                  <a:gd name="T3" fmla="*/ 2147483647 h 404"/>
                  <a:gd name="T4" fmla="*/ 2147483647 w 241"/>
                  <a:gd name="T5" fmla="*/ 2147483647 h 404"/>
                  <a:gd name="T6" fmla="*/ 2147483647 w 241"/>
                  <a:gd name="T7" fmla="*/ 2147483647 h 404"/>
                  <a:gd name="T8" fmla="*/ 2147483647 w 241"/>
                  <a:gd name="T9" fmla="*/ 2147483647 h 404"/>
                  <a:gd name="T10" fmla="*/ 2147483647 w 241"/>
                  <a:gd name="T11" fmla="*/ 2147483647 h 404"/>
                  <a:gd name="T12" fmla="*/ 2147483647 w 241"/>
                  <a:gd name="T13" fmla="*/ 0 h 404"/>
                  <a:gd name="T14" fmla="*/ 2147483647 w 241"/>
                  <a:gd name="T15" fmla="*/ 2147483647 h 404"/>
                  <a:gd name="T16" fmla="*/ 2147483647 w 241"/>
                  <a:gd name="T17" fmla="*/ 2147483647 h 404"/>
                  <a:gd name="T18" fmla="*/ 2147483647 w 241"/>
                  <a:gd name="T19" fmla="*/ 2147483647 h 404"/>
                  <a:gd name="T20" fmla="*/ 2147483647 w 241"/>
                  <a:gd name="T21" fmla="*/ 2147483647 h 404"/>
                  <a:gd name="T22" fmla="*/ 2147483647 w 241"/>
                  <a:gd name="T23" fmla="*/ 2147483647 h 404"/>
                  <a:gd name="T24" fmla="*/ 2147483647 w 241"/>
                  <a:gd name="T25" fmla="*/ 2147483647 h 404"/>
                  <a:gd name="T26" fmla="*/ 2147483647 w 241"/>
                  <a:gd name="T27" fmla="*/ 2147483647 h 404"/>
                  <a:gd name="T28" fmla="*/ 2147483647 w 241"/>
                  <a:gd name="T29" fmla="*/ 2147483647 h 4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1"/>
                  <a:gd name="T46" fmla="*/ 0 h 404"/>
                  <a:gd name="T47" fmla="*/ 241 w 241"/>
                  <a:gd name="T48" fmla="*/ 404 h 40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1" h="404">
                    <a:moveTo>
                      <a:pt x="101" y="404"/>
                    </a:moveTo>
                    <a:lnTo>
                      <a:pt x="93" y="49"/>
                    </a:lnTo>
                    <a:lnTo>
                      <a:pt x="141" y="47"/>
                    </a:lnTo>
                    <a:lnTo>
                      <a:pt x="149" y="403"/>
                    </a:lnTo>
                    <a:lnTo>
                      <a:pt x="101" y="404"/>
                    </a:lnTo>
                    <a:close/>
                    <a:moveTo>
                      <a:pt x="6" y="199"/>
                    </a:moveTo>
                    <a:lnTo>
                      <a:pt x="115" y="0"/>
                    </a:lnTo>
                    <a:lnTo>
                      <a:pt x="234" y="193"/>
                    </a:lnTo>
                    <a:cubicBezTo>
                      <a:pt x="241" y="204"/>
                      <a:pt x="238" y="219"/>
                      <a:pt x="227" y="226"/>
                    </a:cubicBezTo>
                    <a:cubicBezTo>
                      <a:pt x="215" y="233"/>
                      <a:pt x="200" y="229"/>
                      <a:pt x="193" y="218"/>
                    </a:cubicBezTo>
                    <a:lnTo>
                      <a:pt x="96" y="61"/>
                    </a:lnTo>
                    <a:lnTo>
                      <a:pt x="138" y="60"/>
                    </a:lnTo>
                    <a:lnTo>
                      <a:pt x="48" y="222"/>
                    </a:lnTo>
                    <a:cubicBezTo>
                      <a:pt x="42" y="233"/>
                      <a:pt x="27" y="238"/>
                      <a:pt x="16" y="231"/>
                    </a:cubicBezTo>
                    <a:cubicBezTo>
                      <a:pt x="4" y="225"/>
                      <a:pt x="0" y="210"/>
                      <a:pt x="6" y="1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 pitchFamily="34" charset="0"/>
                </a:endParaRPr>
              </a:p>
            </p:txBody>
          </p:sp>
          <p:grpSp>
            <p:nvGrpSpPr>
              <p:cNvPr id="70" name="Group 6"/>
              <p:cNvGrpSpPr>
                <a:grpSpLocks/>
              </p:cNvGrpSpPr>
              <p:nvPr/>
            </p:nvGrpSpPr>
            <p:grpSpPr bwMode="auto">
              <a:xfrm>
                <a:off x="1613535" y="2633028"/>
                <a:ext cx="1081088" cy="614362"/>
                <a:chOff x="50800" y="2868959"/>
                <a:chExt cx="1118572" cy="635695"/>
              </a:xfrm>
            </p:grpSpPr>
            <p:sp>
              <p:nvSpPr>
                <p:cNvPr id="71" name="Rounded Rectangle 36"/>
                <p:cNvSpPr/>
                <p:nvPr/>
              </p:nvSpPr>
              <p:spPr>
                <a:xfrm>
                  <a:off x="50800" y="2868959"/>
                  <a:ext cx="1118572" cy="635695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100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72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85294" y="2970802"/>
                  <a:ext cx="1047942" cy="430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Aft>
                      <a:spcPts val="300"/>
                    </a:spcAft>
                    <a:buClr>
                      <a:srgbClr val="E31836"/>
                    </a:buClr>
                    <a:buSzPct val="115000"/>
                    <a:buFont typeface="Arial" pitchFamily="34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Aft>
                      <a:spcPts val="300"/>
                    </a:spcAft>
                    <a:buClr>
                      <a:srgbClr val="E31836"/>
                    </a:buClr>
                    <a:buSzPct val="115000"/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Aft>
                      <a:spcPts val="300"/>
                    </a:spcAft>
                    <a:buClr>
                      <a:srgbClr val="E31836"/>
                    </a:buClr>
                    <a:buSzPct val="115000"/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Aft>
                      <a:spcPts val="300"/>
                    </a:spcAft>
                    <a:buClr>
                      <a:srgbClr val="E31836"/>
                    </a:buClr>
                    <a:buSzPct val="115000"/>
                    <a:buFont typeface="Arial" pitchFamily="34" charset="0"/>
                    <a:buChar char="-"/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defTabSz="923925" eaLnBrk="0" hangingPunct="0">
                    <a:spcAft>
                      <a:spcPts val="300"/>
                    </a:spcAft>
                    <a:buClr>
                      <a:srgbClr val="E31836"/>
                    </a:buClr>
                    <a:buSzPct val="115000"/>
                    <a:buFont typeface="Arial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923925" eaLnBrk="0" fontAlgn="base" hangingPunct="0"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E31836"/>
                    </a:buClr>
                    <a:buSzPct val="115000"/>
                    <a:buFont typeface="Arial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923925" eaLnBrk="0" fontAlgn="base" hangingPunct="0"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E31836"/>
                    </a:buClr>
                    <a:buSzPct val="115000"/>
                    <a:buFont typeface="Arial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923925" eaLnBrk="0" fontAlgn="base" hangingPunct="0"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E31836"/>
                    </a:buClr>
                    <a:buSzPct val="115000"/>
                    <a:buFont typeface="Arial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923925" eaLnBrk="0" fontAlgn="base" hangingPunct="0">
                    <a:spcBef>
                      <a:spcPct val="0"/>
                    </a:spcBef>
                    <a:spcAft>
                      <a:spcPts val="300"/>
                    </a:spcAft>
                    <a:buClr>
                      <a:srgbClr val="E31836"/>
                    </a:buClr>
                    <a:buSzPct val="115000"/>
                    <a:buFont typeface="Arial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en-US" sz="900" b="1" dirty="0" smtClean="0">
                      <a:solidFill>
                        <a:prstClr val="black"/>
                      </a:solidFill>
                      <a:latin typeface="Arial"/>
                      <a:ea typeface="ＭＳ Ｐゴシック" pitchFamily="-84" charset="-128"/>
                    </a:rPr>
                    <a:t>CAB 30 mg + ABC/3TC pendant</a:t>
                  </a:r>
                  <a:br>
                    <a:rPr lang="en-US" altLang="en-US" sz="900" b="1" dirty="0" smtClean="0">
                      <a:solidFill>
                        <a:prstClr val="black"/>
                      </a:solidFill>
                      <a:latin typeface="Arial"/>
                      <a:ea typeface="ＭＳ Ｐゴシック" pitchFamily="-84" charset="-128"/>
                    </a:rPr>
                  </a:br>
                  <a:r>
                    <a:rPr lang="en-US" altLang="en-US" sz="900" b="1" dirty="0" smtClean="0">
                      <a:solidFill>
                        <a:prstClr val="black"/>
                      </a:solidFill>
                      <a:latin typeface="Arial"/>
                      <a:ea typeface="ＭＳ Ｐゴシック" pitchFamily="-84" charset="-128"/>
                    </a:rPr>
                    <a:t>20 </a:t>
                  </a:r>
                  <a:r>
                    <a:rPr lang="en-US" altLang="en-US" sz="900" b="1" dirty="0" err="1" smtClean="0">
                      <a:solidFill>
                        <a:prstClr val="black"/>
                      </a:solidFill>
                      <a:latin typeface="Arial"/>
                      <a:ea typeface="ＭＳ Ｐゴシック" pitchFamily="-84" charset="-128"/>
                    </a:rPr>
                    <a:t>semaines</a:t>
                  </a:r>
                  <a:endParaRPr lang="en-US" altLang="en-US" sz="900" b="1" dirty="0" smtClean="0">
                    <a:solidFill>
                      <a:prstClr val="black"/>
                    </a:solidFill>
                    <a:latin typeface="Arial"/>
                    <a:ea typeface="ＭＳ Ｐゴシック" pitchFamily="-84" charset="-128"/>
                  </a:endParaRPr>
                </a:p>
              </p:txBody>
            </p:sp>
          </p:grpSp>
          <p:cxnSp>
            <p:nvCxnSpPr>
              <p:cNvPr id="73" name="Straight Connector 38"/>
              <p:cNvCxnSpPr/>
              <p:nvPr/>
            </p:nvCxnSpPr>
            <p:spPr bwMode="auto">
              <a:xfrm>
                <a:off x="1615123" y="3770630"/>
                <a:ext cx="0" cy="2936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Freeform 60"/>
              <p:cNvSpPr>
                <a:spLocks noEditPoints="1"/>
              </p:cNvSpPr>
              <p:nvPr/>
            </p:nvSpPr>
            <p:spPr bwMode="auto">
              <a:xfrm>
                <a:off x="3789998" y="3103245"/>
                <a:ext cx="104775" cy="131763"/>
              </a:xfrm>
              <a:custGeom>
                <a:avLst/>
                <a:gdLst>
                  <a:gd name="T0" fmla="*/ 2147483647 w 241"/>
                  <a:gd name="T1" fmla="*/ 2147483647 h 404"/>
                  <a:gd name="T2" fmla="*/ 2147483647 w 241"/>
                  <a:gd name="T3" fmla="*/ 2147483647 h 404"/>
                  <a:gd name="T4" fmla="*/ 2147483647 w 241"/>
                  <a:gd name="T5" fmla="*/ 2147483647 h 404"/>
                  <a:gd name="T6" fmla="*/ 2147483647 w 241"/>
                  <a:gd name="T7" fmla="*/ 2147483647 h 404"/>
                  <a:gd name="T8" fmla="*/ 2147483647 w 241"/>
                  <a:gd name="T9" fmla="*/ 2147483647 h 404"/>
                  <a:gd name="T10" fmla="*/ 2147483647 w 241"/>
                  <a:gd name="T11" fmla="*/ 2147483647 h 404"/>
                  <a:gd name="T12" fmla="*/ 2147483647 w 241"/>
                  <a:gd name="T13" fmla="*/ 0 h 404"/>
                  <a:gd name="T14" fmla="*/ 2147483647 w 241"/>
                  <a:gd name="T15" fmla="*/ 2147483647 h 404"/>
                  <a:gd name="T16" fmla="*/ 2147483647 w 241"/>
                  <a:gd name="T17" fmla="*/ 2147483647 h 404"/>
                  <a:gd name="T18" fmla="*/ 2147483647 w 241"/>
                  <a:gd name="T19" fmla="*/ 2147483647 h 404"/>
                  <a:gd name="T20" fmla="*/ 2147483647 w 241"/>
                  <a:gd name="T21" fmla="*/ 2147483647 h 404"/>
                  <a:gd name="T22" fmla="*/ 2147483647 w 241"/>
                  <a:gd name="T23" fmla="*/ 2147483647 h 404"/>
                  <a:gd name="T24" fmla="*/ 2147483647 w 241"/>
                  <a:gd name="T25" fmla="*/ 2147483647 h 404"/>
                  <a:gd name="T26" fmla="*/ 2147483647 w 241"/>
                  <a:gd name="T27" fmla="*/ 2147483647 h 404"/>
                  <a:gd name="T28" fmla="*/ 2147483647 w 241"/>
                  <a:gd name="T29" fmla="*/ 2147483647 h 4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1"/>
                  <a:gd name="T46" fmla="*/ 0 h 404"/>
                  <a:gd name="T47" fmla="*/ 241 w 241"/>
                  <a:gd name="T48" fmla="*/ 404 h 40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1" h="404">
                    <a:moveTo>
                      <a:pt x="101" y="404"/>
                    </a:moveTo>
                    <a:lnTo>
                      <a:pt x="93" y="49"/>
                    </a:lnTo>
                    <a:lnTo>
                      <a:pt x="141" y="47"/>
                    </a:lnTo>
                    <a:lnTo>
                      <a:pt x="149" y="403"/>
                    </a:lnTo>
                    <a:lnTo>
                      <a:pt x="101" y="404"/>
                    </a:lnTo>
                    <a:close/>
                    <a:moveTo>
                      <a:pt x="6" y="199"/>
                    </a:moveTo>
                    <a:lnTo>
                      <a:pt x="115" y="0"/>
                    </a:lnTo>
                    <a:lnTo>
                      <a:pt x="234" y="193"/>
                    </a:lnTo>
                    <a:cubicBezTo>
                      <a:pt x="241" y="204"/>
                      <a:pt x="238" y="219"/>
                      <a:pt x="227" y="226"/>
                    </a:cubicBezTo>
                    <a:cubicBezTo>
                      <a:pt x="215" y="233"/>
                      <a:pt x="200" y="229"/>
                      <a:pt x="193" y="218"/>
                    </a:cubicBezTo>
                    <a:lnTo>
                      <a:pt x="96" y="61"/>
                    </a:lnTo>
                    <a:lnTo>
                      <a:pt x="138" y="60"/>
                    </a:lnTo>
                    <a:lnTo>
                      <a:pt x="48" y="222"/>
                    </a:lnTo>
                    <a:cubicBezTo>
                      <a:pt x="42" y="233"/>
                      <a:pt x="27" y="238"/>
                      <a:pt x="16" y="231"/>
                    </a:cubicBezTo>
                    <a:cubicBezTo>
                      <a:pt x="4" y="225"/>
                      <a:pt x="0" y="210"/>
                      <a:pt x="6" y="1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 pitchFamily="34" charset="0"/>
                </a:endParaRP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3079591" y="3274763"/>
              <a:ext cx="4978399" cy="324000"/>
            </a:xfrm>
            <a:prstGeom prst="rect">
              <a:avLst/>
            </a:prstGeom>
            <a:solidFill>
              <a:srgbClr val="43AB62"/>
            </a:solidFill>
          </p:spPr>
          <p:txBody>
            <a:bodyPr wrap="square" anchor="ctr">
              <a:noAutofit/>
            </a:bodyPr>
            <a:lstStyle/>
            <a:p>
              <a:pPr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00" b="1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CAB 400 mg </a:t>
              </a:r>
              <a:r>
                <a:rPr lang="en-US" altLang="en-US" sz="1300" b="1" dirty="0" err="1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i.m</a:t>
              </a:r>
              <a:r>
                <a:rPr lang="en-US" altLang="en-US" sz="1300" b="1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 + RPV 600 mg </a:t>
              </a:r>
              <a:r>
                <a:rPr lang="en-US" altLang="en-US" sz="1300" b="1" dirty="0" err="1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i.m</a:t>
              </a:r>
              <a:r>
                <a:rPr lang="en-US" altLang="en-US" sz="1300" b="1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. Q4W (</a:t>
              </a:r>
              <a:r>
                <a:rPr lang="en-US" altLang="en-US" sz="1300" b="1" dirty="0" err="1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n</a:t>
              </a:r>
              <a:r>
                <a:rPr lang="en-US" altLang="en-US" sz="1300" b="1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 = 115)</a:t>
              </a:r>
            </a:p>
          </p:txBody>
        </p:sp>
        <p:sp>
          <p:nvSpPr>
            <p:cNvPr id="82" name="Signalisation droite 81"/>
            <p:cNvSpPr/>
            <p:nvPr/>
          </p:nvSpPr>
          <p:spPr>
            <a:xfrm>
              <a:off x="1104638" y="2890660"/>
              <a:ext cx="1859280" cy="324000"/>
            </a:xfrm>
            <a:prstGeom prst="homePlate">
              <a:avLst/>
            </a:prstGeom>
            <a:solidFill>
              <a:srgbClr val="F47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300" b="1" dirty="0">
                  <a:solidFill>
                    <a:prstClr val="white"/>
                  </a:solidFill>
                  <a:latin typeface="Arial"/>
                </a:rPr>
                <a:t>Période d’induction</a:t>
              </a:r>
            </a:p>
          </p:txBody>
        </p:sp>
        <p:sp>
          <p:nvSpPr>
            <p:cNvPr id="83" name="Signalisation droite 82"/>
            <p:cNvSpPr/>
            <p:nvPr/>
          </p:nvSpPr>
          <p:spPr>
            <a:xfrm>
              <a:off x="3079591" y="2890660"/>
              <a:ext cx="4965700" cy="324000"/>
            </a:xfrm>
            <a:prstGeom prst="homePlate">
              <a:avLst/>
            </a:prstGeom>
            <a:solidFill>
              <a:srgbClr val="0D71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300" b="1" dirty="0">
                  <a:solidFill>
                    <a:prstClr val="white"/>
                  </a:solidFill>
                  <a:latin typeface="Arial"/>
                </a:rPr>
                <a:t>Période de maintenance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079591" y="3857058"/>
              <a:ext cx="4978399" cy="324000"/>
            </a:xfrm>
            <a:prstGeom prst="rect">
              <a:avLst/>
            </a:prstGeom>
            <a:solidFill>
              <a:srgbClr val="43AB62"/>
            </a:solidFill>
          </p:spPr>
          <p:txBody>
            <a:bodyPr wrap="square" anchor="ctr">
              <a:noAutofit/>
            </a:bodyPr>
            <a:lstStyle/>
            <a:p>
              <a:pPr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00" b="1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CAB 600 mg </a:t>
              </a:r>
              <a:r>
                <a:rPr lang="en-US" altLang="en-US" sz="1300" b="1" dirty="0" err="1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i.m</a:t>
              </a:r>
              <a:r>
                <a:rPr lang="en-US" altLang="en-US" sz="1300" b="1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. + RPV 900 mg </a:t>
              </a:r>
              <a:r>
                <a:rPr lang="en-US" altLang="en-US" sz="1300" b="1" dirty="0" err="1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i.m</a:t>
              </a:r>
              <a:r>
                <a:rPr lang="en-US" altLang="en-US" sz="1300" b="1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. Q8W (</a:t>
              </a:r>
              <a:r>
                <a:rPr lang="en-US" altLang="en-US" sz="1300" b="1" dirty="0" err="1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n</a:t>
              </a:r>
              <a:r>
                <a:rPr lang="en-US" altLang="en-US" sz="1300" b="1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 = 115)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79591" y="4460517"/>
              <a:ext cx="4978399" cy="324000"/>
            </a:xfrm>
            <a:prstGeom prst="rect">
              <a:avLst/>
            </a:prstGeom>
            <a:solidFill>
              <a:srgbClr val="D0548D"/>
            </a:solidFill>
          </p:spPr>
          <p:txBody>
            <a:bodyPr wrap="squar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CAB 30 mg + ABC/3TC PO QD (</a:t>
              </a:r>
              <a:r>
                <a:rPr lang="en-US" sz="1300" b="1" dirty="0" err="1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n</a:t>
              </a:r>
              <a:r>
                <a:rPr lang="en-US" sz="1300" b="1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 = 56)</a:t>
              </a:r>
            </a:p>
          </p:txBody>
        </p:sp>
      </p:grpSp>
      <p:grpSp>
        <p:nvGrpSpPr>
          <p:cNvPr id="53" name="Group 47"/>
          <p:cNvGrpSpPr>
            <a:grpSpLocks/>
          </p:cNvGrpSpPr>
          <p:nvPr/>
        </p:nvGrpSpPr>
        <p:grpSpPr bwMode="auto">
          <a:xfrm>
            <a:off x="2497491" y="4979847"/>
            <a:ext cx="547175" cy="274637"/>
            <a:chOff x="2235939" y="4190999"/>
            <a:chExt cx="1539100" cy="274319"/>
          </a:xfrm>
          <a:solidFill>
            <a:schemeClr val="tx1"/>
          </a:solidFill>
        </p:grpSpPr>
        <p:sp>
          <p:nvSpPr>
            <p:cNvPr id="54" name="Rectangle 53"/>
            <p:cNvSpPr/>
            <p:nvPr/>
          </p:nvSpPr>
          <p:spPr>
            <a:xfrm>
              <a:off x="2235939" y="4190999"/>
              <a:ext cx="1539100" cy="2743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5" name="TextBox 7"/>
            <p:cNvSpPr txBox="1">
              <a:spLocks noChangeArrowheads="1"/>
            </p:cNvSpPr>
            <p:nvPr/>
          </p:nvSpPr>
          <p:spPr bwMode="auto">
            <a:xfrm flipH="1">
              <a:off x="2235939" y="4242260"/>
              <a:ext cx="1539100" cy="1383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sz="1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23925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en-US" sz="900" b="1" dirty="0" smtClean="0">
                  <a:solidFill>
                    <a:prstClr val="white"/>
                  </a:solidFill>
                  <a:ea typeface="ＭＳ Ｐゴシック" pitchFamily="-84" charset="-128"/>
                </a:rPr>
                <a:t>Add RPV</a:t>
              </a:r>
            </a:p>
          </p:txBody>
        </p:sp>
      </p:grpSp>
      <p:cxnSp>
        <p:nvCxnSpPr>
          <p:cNvPr id="57" name="Straight Connector 50"/>
          <p:cNvCxnSpPr/>
          <p:nvPr/>
        </p:nvCxnSpPr>
        <p:spPr>
          <a:xfrm>
            <a:off x="2505207" y="5334812"/>
            <a:ext cx="0" cy="184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1"/>
          <p:cNvSpPr txBox="1">
            <a:spLocks noChangeArrowheads="1"/>
          </p:cNvSpPr>
          <p:nvPr/>
        </p:nvSpPr>
        <p:spPr bwMode="auto">
          <a:xfrm>
            <a:off x="2545186" y="5280837"/>
            <a:ext cx="4582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i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4 </a:t>
            </a:r>
            <a:r>
              <a:rPr lang="en-US" sz="700" i="1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semaines</a:t>
            </a:r>
            <a:endParaRPr lang="en-US" sz="700" i="1" dirty="0">
              <a:solidFill>
                <a:prstClr val="black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47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7" y="1643111"/>
            <a:ext cx="7623522" cy="3276310"/>
          </a:xfrm>
        </p:spPr>
        <p:txBody>
          <a:bodyPr/>
          <a:lstStyle/>
          <a:p>
            <a:r>
              <a:rPr lang="fr-FR" sz="1800" dirty="0" smtClean="0"/>
              <a:t>Caractéristiques des patients inclus </a:t>
            </a:r>
            <a:r>
              <a:rPr lang="fr-FR" sz="1800" i="1" dirty="0" smtClean="0"/>
              <a:t>(ITT-ME – maintenance </a:t>
            </a:r>
            <a:r>
              <a:rPr lang="fr-FR" sz="1800" i="1" dirty="0" err="1" smtClean="0"/>
              <a:t>exposed</a:t>
            </a:r>
            <a:r>
              <a:rPr lang="fr-FR" sz="1800" i="1" dirty="0" smtClean="0"/>
              <a:t>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1007822"/>
            <a:ext cx="7623522" cy="635289"/>
          </a:xfrm>
        </p:spPr>
        <p:txBody>
          <a:bodyPr/>
          <a:lstStyle/>
          <a:p>
            <a:r>
              <a:rPr lang="fr-FR" dirty="0" smtClean="0"/>
              <a:t>Étude LATTE-2 : résultats à S32 (2)</a:t>
            </a:r>
            <a:endParaRPr lang="fr-FR" dirty="0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mtClean="0"/>
              <a:t>Nouveaux antirétroviraux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Margolis DA et al., abstr. 31LB,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23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749957"/>
              </p:ext>
            </p:extLst>
          </p:nvPr>
        </p:nvGraphicFramePr>
        <p:xfrm>
          <a:off x="906257" y="2245360"/>
          <a:ext cx="7780542" cy="37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405"/>
                <a:gridCol w="1417866"/>
                <a:gridCol w="1233894"/>
                <a:gridCol w="1229360"/>
                <a:gridCol w="1427017"/>
              </a:tblGrid>
              <a:tr h="240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</a:txBody>
                  <a:tcPr marL="0" marR="0" marT="75600" marB="75600" anchor="b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Q8W 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 = 115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</a:txBody>
                  <a:tcPr marL="0" marR="0" marT="75600" marB="75600" anchor="b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B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Q4W IM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 = 115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</a:txBody>
                  <a:tcPr marL="0" marR="0" marT="75600" marB="75600" anchor="b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B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CAB Oral (n = 56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</a:txBody>
                  <a:tcPr marL="0" marR="0" marT="75600" marB="75600" anchor="b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4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Total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 = 286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</a:txBody>
                  <a:tcPr marL="0" marR="0" marT="75600" marB="75600" anchor="b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1487"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Âge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médian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années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Times New Roman" pitchFamily="-83" charset="0"/>
                          <a:cs typeface="Times New Roman" pitchFamily="-83" charset="0"/>
                        </a:rPr>
                        <a:t>35,0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Times New Roman" pitchFamily="-83" charset="0"/>
                          <a:cs typeface="Times New Roman" pitchFamily="-83" charset="0"/>
                        </a:rPr>
                        <a:t>36,0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Times New Roman" pitchFamily="-83" charset="0"/>
                          <a:cs typeface="Times New Roman" pitchFamily="-83" charset="0"/>
                        </a:rPr>
                        <a:t>35,0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Times New Roman" pitchFamily="-83" charset="0"/>
                          <a:cs typeface="Times New Roman" pitchFamily="-83" charset="0"/>
                        </a:rPr>
                        <a:t>35,0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22"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Femme,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(%)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8 (7)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6 (5)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10 (18)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24 (8)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487"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Afro-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américain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origine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africaine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n (%)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17 (15)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12 (10)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15 (27)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44 (15)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487"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CDC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classe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C, n (%)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&lt; 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2 (2)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0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3 (1)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487"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Médiane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CV,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log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c/mL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4,419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4,455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4,289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4,393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487">
                <a:tc>
                  <a:txBody>
                    <a:bodyPr/>
                    <a:lstStyle/>
                    <a:p>
                      <a:pPr marL="92075" marR="0" lvl="1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≥100,000,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(%)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Times New Roman" pitchFamily="-83" charset="0"/>
                          <a:cs typeface="Times New Roman" pitchFamily="-83" charset="0"/>
                        </a:rPr>
                        <a:t>16 (14)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Times New Roman" pitchFamily="-83" charset="0"/>
                          <a:cs typeface="Times New Roman" pitchFamily="-83" charset="0"/>
                        </a:rPr>
                        <a:t>28 (24) 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Times New Roman" pitchFamily="-83" charset="0"/>
                          <a:cs typeface="Times New Roman" pitchFamily="-83" charset="0"/>
                        </a:rPr>
                        <a:t>7 (12)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Times New Roman" pitchFamily="-83" charset="0"/>
                          <a:cs typeface="Times New Roman" pitchFamily="-83" charset="0"/>
                        </a:rPr>
                        <a:t>51 (18)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487"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Médiane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CD4+,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cellules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/mm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449,0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499,0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517,5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489,0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Times New Roman" pitchFamily="-83" charset="0"/>
                        <a:cs typeface="Times New Roman" pitchFamily="-83" charset="0"/>
                      </a:endParaRP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12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05949" y="1230496"/>
            <a:ext cx="7623522" cy="356999"/>
          </a:xfrm>
        </p:spPr>
        <p:txBody>
          <a:bodyPr/>
          <a:lstStyle/>
          <a:p>
            <a:r>
              <a:rPr lang="fr-FR" dirty="0" smtClean="0"/>
              <a:t>Critère principal : succès virologique - ARN-VIH-1 &lt; 50 copies/ml </a:t>
            </a:r>
            <a:r>
              <a:rPr lang="fr-FR" i="1" dirty="0" smtClean="0"/>
              <a:t>(</a:t>
            </a:r>
            <a:r>
              <a:rPr lang="fr-FR" i="1" dirty="0" err="1" smtClean="0"/>
              <a:t>snapshot</a:t>
            </a:r>
            <a:r>
              <a:rPr lang="fr-FR" i="1" dirty="0" smtClean="0"/>
              <a:t>, ITT-ME)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05949" y="728075"/>
            <a:ext cx="7623522" cy="635289"/>
          </a:xfrm>
        </p:spPr>
        <p:txBody>
          <a:bodyPr/>
          <a:lstStyle/>
          <a:p>
            <a:r>
              <a:rPr lang="fr-FR" dirty="0" smtClean="0">
                <a:solidFill>
                  <a:srgbClr val="005294"/>
                </a:solidFill>
              </a:rPr>
              <a:t>Étude </a:t>
            </a:r>
            <a:r>
              <a:rPr lang="fr-FR" dirty="0">
                <a:solidFill>
                  <a:srgbClr val="005294"/>
                </a:solidFill>
              </a:rPr>
              <a:t>LATTE-2 : résultats à S32 </a:t>
            </a:r>
            <a:r>
              <a:rPr lang="fr-FR" dirty="0" smtClean="0">
                <a:solidFill>
                  <a:srgbClr val="005294"/>
                </a:solidFill>
              </a:rPr>
              <a:t>(</a:t>
            </a:r>
            <a:r>
              <a:rPr lang="fr-FR" dirty="0">
                <a:solidFill>
                  <a:srgbClr val="005294"/>
                </a:solidFill>
              </a:rPr>
              <a:t>3</a:t>
            </a:r>
            <a:r>
              <a:rPr lang="fr-FR" dirty="0" smtClean="0">
                <a:solidFill>
                  <a:srgbClr val="005294"/>
                </a:solidFill>
              </a:rPr>
              <a:t>)</a:t>
            </a:r>
            <a:endParaRPr lang="fr-FR" dirty="0">
              <a:solidFill>
                <a:srgbClr val="005294"/>
              </a:solidFill>
            </a:endParaRPr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fr-FR" dirty="0" smtClean="0"/>
              <a:t>Nouveaux antirétroviraux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15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Margolis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DA et al., abstr. 31LB,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8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892408"/>
              </p:ext>
            </p:extLst>
          </p:nvPr>
        </p:nvGraphicFramePr>
        <p:xfrm>
          <a:off x="595745" y="2163116"/>
          <a:ext cx="4504315" cy="40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321182" y="5999650"/>
            <a:ext cx="6711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Les schémas toutes les 8 ou les 4 semaines sont comparables au CAB oral à S32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06880" y="1868476"/>
            <a:ext cx="360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Efficacité virologique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120640" y="1868476"/>
            <a:ext cx="360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Différences entre les traitements (IC</a:t>
            </a:r>
            <a:r>
              <a:rPr lang="fr-FR" sz="1400" b="1" baseline="-250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95</a:t>
            </a: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grpSp>
        <p:nvGrpSpPr>
          <p:cNvPr id="125" name="Grouper 124"/>
          <p:cNvGrpSpPr/>
          <p:nvPr/>
        </p:nvGrpSpPr>
        <p:grpSpPr>
          <a:xfrm>
            <a:off x="4907020" y="2163116"/>
            <a:ext cx="4048560" cy="3638244"/>
            <a:chOff x="4907020" y="2163116"/>
            <a:chExt cx="4048560" cy="3638244"/>
          </a:xfrm>
        </p:grpSpPr>
        <p:grpSp>
          <p:nvGrpSpPr>
            <p:cNvPr id="63" name="Grouper 62"/>
            <p:cNvGrpSpPr/>
            <p:nvPr/>
          </p:nvGrpSpPr>
          <p:grpSpPr>
            <a:xfrm>
              <a:off x="4907020" y="2527657"/>
              <a:ext cx="4013434" cy="1593320"/>
              <a:chOff x="5100060" y="2283817"/>
              <a:chExt cx="4013434" cy="1593320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5313680" y="3515360"/>
                <a:ext cx="36068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rot="5400000" flipH="1" flipV="1">
                <a:off x="8892686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7"/>
              <p:cNvSpPr txBox="1"/>
              <p:nvPr/>
            </p:nvSpPr>
            <p:spPr>
              <a:xfrm>
                <a:off x="8729129" y="3569360"/>
                <a:ext cx="384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12</a:t>
                </a:r>
              </a:p>
            </p:txBody>
          </p:sp>
          <p:cxnSp>
            <p:nvCxnSpPr>
              <p:cNvPr id="19" name="Connecteur droit 18"/>
              <p:cNvCxnSpPr/>
              <p:nvPr/>
            </p:nvCxnSpPr>
            <p:spPr>
              <a:xfrm rot="5400000" flipH="1" flipV="1">
                <a:off x="8292820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ZoneTexte 19"/>
              <p:cNvSpPr txBox="1"/>
              <p:nvPr/>
            </p:nvSpPr>
            <p:spPr>
              <a:xfrm>
                <a:off x="8177968" y="3569360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8</a:t>
                </a:r>
              </a:p>
            </p:txBody>
          </p:sp>
          <p:cxnSp>
            <p:nvCxnSpPr>
              <p:cNvPr id="24" name="Connecteur droit 23"/>
              <p:cNvCxnSpPr/>
              <p:nvPr/>
            </p:nvCxnSpPr>
            <p:spPr>
              <a:xfrm rot="5400000" flipH="1" flipV="1">
                <a:off x="7992889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ZoneTexte 26"/>
              <p:cNvSpPr txBox="1"/>
              <p:nvPr/>
            </p:nvSpPr>
            <p:spPr>
              <a:xfrm>
                <a:off x="7878248" y="3569360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6</a:t>
                </a:r>
              </a:p>
            </p:txBody>
          </p:sp>
          <p:cxnSp>
            <p:nvCxnSpPr>
              <p:cNvPr id="29" name="Connecteur droit 28"/>
              <p:cNvCxnSpPr/>
              <p:nvPr/>
            </p:nvCxnSpPr>
            <p:spPr>
              <a:xfrm rot="5400000" flipH="1" flipV="1">
                <a:off x="7692958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7578528" y="3569360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4</a:t>
                </a:r>
              </a:p>
            </p:txBody>
          </p:sp>
          <p:cxnSp>
            <p:nvCxnSpPr>
              <p:cNvPr id="32" name="Connecteur droit 31"/>
              <p:cNvCxnSpPr/>
              <p:nvPr/>
            </p:nvCxnSpPr>
            <p:spPr>
              <a:xfrm rot="5400000" flipH="1" flipV="1">
                <a:off x="7393027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ZoneTexte 32"/>
              <p:cNvSpPr txBox="1"/>
              <p:nvPr/>
            </p:nvSpPr>
            <p:spPr>
              <a:xfrm>
                <a:off x="7278808" y="3569360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2</a:t>
                </a:r>
              </a:p>
            </p:txBody>
          </p:sp>
          <p:cxnSp>
            <p:nvCxnSpPr>
              <p:cNvPr id="35" name="Connecteur droit 34"/>
              <p:cNvCxnSpPr/>
              <p:nvPr/>
            </p:nvCxnSpPr>
            <p:spPr>
              <a:xfrm rot="5400000" flipH="1" flipV="1">
                <a:off x="7093096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ZoneTexte 35"/>
              <p:cNvSpPr txBox="1"/>
              <p:nvPr/>
            </p:nvSpPr>
            <p:spPr>
              <a:xfrm>
                <a:off x="6979088" y="3569360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0</a:t>
                </a:r>
              </a:p>
            </p:txBody>
          </p:sp>
          <p:cxnSp>
            <p:nvCxnSpPr>
              <p:cNvPr id="38" name="Connecteur droit 37"/>
              <p:cNvCxnSpPr/>
              <p:nvPr/>
            </p:nvCxnSpPr>
            <p:spPr>
              <a:xfrm rot="5400000" flipH="1" flipV="1">
                <a:off x="6793165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38"/>
              <p:cNvSpPr txBox="1"/>
              <p:nvPr/>
            </p:nvSpPr>
            <p:spPr>
              <a:xfrm>
                <a:off x="6646067" y="3569360"/>
                <a:ext cx="3443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-2</a:t>
                </a:r>
              </a:p>
            </p:txBody>
          </p:sp>
          <p:cxnSp>
            <p:nvCxnSpPr>
              <p:cNvPr id="41" name="Connecteur droit 40"/>
              <p:cNvCxnSpPr/>
              <p:nvPr/>
            </p:nvCxnSpPr>
            <p:spPr>
              <a:xfrm rot="5400000" flipH="1" flipV="1">
                <a:off x="6493234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41"/>
              <p:cNvSpPr txBox="1"/>
              <p:nvPr/>
            </p:nvSpPr>
            <p:spPr>
              <a:xfrm>
                <a:off x="6347876" y="3569360"/>
                <a:ext cx="3443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-4</a:t>
                </a:r>
              </a:p>
            </p:txBody>
          </p:sp>
          <p:cxnSp>
            <p:nvCxnSpPr>
              <p:cNvPr id="44" name="Connecteur droit 43"/>
              <p:cNvCxnSpPr/>
              <p:nvPr/>
            </p:nvCxnSpPr>
            <p:spPr>
              <a:xfrm rot="5400000" flipH="1" flipV="1">
                <a:off x="6193303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ZoneTexte 44"/>
              <p:cNvSpPr txBox="1"/>
              <p:nvPr/>
            </p:nvSpPr>
            <p:spPr>
              <a:xfrm>
                <a:off x="6049495" y="3569360"/>
                <a:ext cx="3443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-6</a:t>
                </a:r>
              </a:p>
            </p:txBody>
          </p:sp>
          <p:cxnSp>
            <p:nvCxnSpPr>
              <p:cNvPr id="47" name="Connecteur droit 46"/>
              <p:cNvCxnSpPr/>
              <p:nvPr/>
            </p:nvCxnSpPr>
            <p:spPr>
              <a:xfrm rot="5400000" flipH="1" flipV="1">
                <a:off x="5893372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ZoneTexte 47"/>
              <p:cNvSpPr txBox="1"/>
              <p:nvPr/>
            </p:nvSpPr>
            <p:spPr>
              <a:xfrm>
                <a:off x="5751304" y="3569360"/>
                <a:ext cx="3443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-8</a:t>
                </a:r>
              </a:p>
            </p:txBody>
          </p:sp>
          <p:cxnSp>
            <p:nvCxnSpPr>
              <p:cNvPr id="50" name="Connecteur droit 49"/>
              <p:cNvCxnSpPr/>
              <p:nvPr/>
            </p:nvCxnSpPr>
            <p:spPr>
              <a:xfrm rot="5400000" flipH="1" flipV="1">
                <a:off x="5593441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ZoneTexte 50"/>
              <p:cNvSpPr txBox="1"/>
              <p:nvPr/>
            </p:nvSpPr>
            <p:spPr>
              <a:xfrm>
                <a:off x="5398251" y="3569360"/>
                <a:ext cx="4441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-10</a:t>
                </a:r>
              </a:p>
            </p:txBody>
          </p:sp>
          <p:cxnSp>
            <p:nvCxnSpPr>
              <p:cNvPr id="53" name="Connecteur droit 52"/>
              <p:cNvCxnSpPr/>
              <p:nvPr/>
            </p:nvCxnSpPr>
            <p:spPr>
              <a:xfrm rot="5400000" flipH="1" flipV="1">
                <a:off x="5293510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5100060" y="3569360"/>
                <a:ext cx="4441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-12</a:t>
                </a:r>
              </a:p>
            </p:txBody>
          </p:sp>
          <p:cxnSp>
            <p:nvCxnSpPr>
              <p:cNvPr id="56" name="Connecteur droit 55"/>
              <p:cNvCxnSpPr/>
              <p:nvPr/>
            </p:nvCxnSpPr>
            <p:spPr>
              <a:xfrm rot="5400000" flipH="1" flipV="1">
                <a:off x="8592751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ZoneTexte 56"/>
              <p:cNvSpPr txBox="1"/>
              <p:nvPr/>
            </p:nvSpPr>
            <p:spPr>
              <a:xfrm>
                <a:off x="8427763" y="3569360"/>
                <a:ext cx="384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10</a:t>
                </a:r>
              </a:p>
            </p:txBody>
          </p:sp>
          <p:cxnSp>
            <p:nvCxnSpPr>
              <p:cNvPr id="58" name="Connecteur droit 57"/>
              <p:cNvCxnSpPr/>
              <p:nvPr/>
            </p:nvCxnSpPr>
            <p:spPr>
              <a:xfrm rot="5400000" flipH="1" flipV="1">
                <a:off x="6663769" y="3053477"/>
                <a:ext cx="925354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 rot="5400000" flipH="1" flipV="1">
                <a:off x="5159352" y="3053477"/>
                <a:ext cx="925354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ZoneTexte 94"/>
              <p:cNvSpPr txBox="1"/>
              <p:nvPr/>
            </p:nvSpPr>
            <p:spPr>
              <a:xfrm>
                <a:off x="6823828" y="2283817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Q8W</a:t>
                </a:r>
              </a:p>
            </p:txBody>
          </p:sp>
        </p:grpSp>
        <p:grpSp>
          <p:nvGrpSpPr>
            <p:cNvPr id="64" name="Grouper 63"/>
            <p:cNvGrpSpPr/>
            <p:nvPr/>
          </p:nvGrpSpPr>
          <p:grpSpPr>
            <a:xfrm>
              <a:off x="4907020" y="4208040"/>
              <a:ext cx="4013434" cy="1593320"/>
              <a:chOff x="5100060" y="2283817"/>
              <a:chExt cx="4013434" cy="1593320"/>
            </a:xfrm>
          </p:grpSpPr>
          <p:cxnSp>
            <p:nvCxnSpPr>
              <p:cNvPr id="65" name="Connecteur droit 64"/>
              <p:cNvCxnSpPr/>
              <p:nvPr/>
            </p:nvCxnSpPr>
            <p:spPr>
              <a:xfrm>
                <a:off x="5313680" y="3515360"/>
                <a:ext cx="36068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rot="5400000" flipH="1" flipV="1">
                <a:off x="8892686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ZoneTexte 66"/>
              <p:cNvSpPr txBox="1"/>
              <p:nvPr/>
            </p:nvSpPr>
            <p:spPr>
              <a:xfrm>
                <a:off x="8729129" y="3569360"/>
                <a:ext cx="384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12</a:t>
                </a:r>
              </a:p>
            </p:txBody>
          </p:sp>
          <p:cxnSp>
            <p:nvCxnSpPr>
              <p:cNvPr id="68" name="Connecteur droit 67"/>
              <p:cNvCxnSpPr/>
              <p:nvPr/>
            </p:nvCxnSpPr>
            <p:spPr>
              <a:xfrm rot="5400000" flipH="1" flipV="1">
                <a:off x="8292820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ZoneTexte 68"/>
              <p:cNvSpPr txBox="1"/>
              <p:nvPr/>
            </p:nvSpPr>
            <p:spPr>
              <a:xfrm>
                <a:off x="8177968" y="3569360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8</a:t>
                </a:r>
              </a:p>
            </p:txBody>
          </p:sp>
          <p:cxnSp>
            <p:nvCxnSpPr>
              <p:cNvPr id="70" name="Connecteur droit 69"/>
              <p:cNvCxnSpPr/>
              <p:nvPr/>
            </p:nvCxnSpPr>
            <p:spPr>
              <a:xfrm rot="5400000" flipH="1" flipV="1">
                <a:off x="7992889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ZoneTexte 70"/>
              <p:cNvSpPr txBox="1"/>
              <p:nvPr/>
            </p:nvSpPr>
            <p:spPr>
              <a:xfrm>
                <a:off x="7878248" y="3569360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6</a:t>
                </a:r>
              </a:p>
            </p:txBody>
          </p:sp>
          <p:cxnSp>
            <p:nvCxnSpPr>
              <p:cNvPr id="72" name="Connecteur droit 71"/>
              <p:cNvCxnSpPr/>
              <p:nvPr/>
            </p:nvCxnSpPr>
            <p:spPr>
              <a:xfrm rot="5400000" flipH="1" flipV="1">
                <a:off x="7692958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ZoneTexte 72"/>
              <p:cNvSpPr txBox="1"/>
              <p:nvPr/>
            </p:nvSpPr>
            <p:spPr>
              <a:xfrm>
                <a:off x="7578528" y="3569360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4</a:t>
                </a:r>
              </a:p>
            </p:txBody>
          </p:sp>
          <p:cxnSp>
            <p:nvCxnSpPr>
              <p:cNvPr id="74" name="Connecteur droit 73"/>
              <p:cNvCxnSpPr/>
              <p:nvPr/>
            </p:nvCxnSpPr>
            <p:spPr>
              <a:xfrm rot="5400000" flipH="1" flipV="1">
                <a:off x="7393027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ZoneTexte 74"/>
              <p:cNvSpPr txBox="1"/>
              <p:nvPr/>
            </p:nvSpPr>
            <p:spPr>
              <a:xfrm>
                <a:off x="7278808" y="3569360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2</a:t>
                </a:r>
              </a:p>
            </p:txBody>
          </p:sp>
          <p:cxnSp>
            <p:nvCxnSpPr>
              <p:cNvPr id="76" name="Connecteur droit 75"/>
              <p:cNvCxnSpPr/>
              <p:nvPr/>
            </p:nvCxnSpPr>
            <p:spPr>
              <a:xfrm rot="5400000" flipH="1" flipV="1">
                <a:off x="7093096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ZoneTexte 76"/>
              <p:cNvSpPr txBox="1"/>
              <p:nvPr/>
            </p:nvSpPr>
            <p:spPr>
              <a:xfrm>
                <a:off x="6979088" y="3569360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0</a:t>
                </a:r>
              </a:p>
            </p:txBody>
          </p:sp>
          <p:cxnSp>
            <p:nvCxnSpPr>
              <p:cNvPr id="78" name="Connecteur droit 77"/>
              <p:cNvCxnSpPr/>
              <p:nvPr/>
            </p:nvCxnSpPr>
            <p:spPr>
              <a:xfrm rot="5400000" flipH="1" flipV="1">
                <a:off x="6793165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ZoneTexte 78"/>
              <p:cNvSpPr txBox="1"/>
              <p:nvPr/>
            </p:nvSpPr>
            <p:spPr>
              <a:xfrm>
                <a:off x="6646067" y="3569360"/>
                <a:ext cx="3443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-2</a:t>
                </a:r>
              </a:p>
            </p:txBody>
          </p:sp>
          <p:cxnSp>
            <p:nvCxnSpPr>
              <p:cNvPr id="80" name="Connecteur droit 79"/>
              <p:cNvCxnSpPr/>
              <p:nvPr/>
            </p:nvCxnSpPr>
            <p:spPr>
              <a:xfrm rot="5400000" flipH="1" flipV="1">
                <a:off x="6493234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6347876" y="3569360"/>
                <a:ext cx="3443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-4</a:t>
                </a:r>
              </a:p>
            </p:txBody>
          </p:sp>
          <p:cxnSp>
            <p:nvCxnSpPr>
              <p:cNvPr id="82" name="Connecteur droit 81"/>
              <p:cNvCxnSpPr/>
              <p:nvPr/>
            </p:nvCxnSpPr>
            <p:spPr>
              <a:xfrm rot="5400000" flipH="1" flipV="1">
                <a:off x="6193303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ZoneTexte 82"/>
              <p:cNvSpPr txBox="1"/>
              <p:nvPr/>
            </p:nvSpPr>
            <p:spPr>
              <a:xfrm>
                <a:off x="6049495" y="3569360"/>
                <a:ext cx="3443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-6</a:t>
                </a:r>
              </a:p>
            </p:txBody>
          </p:sp>
          <p:cxnSp>
            <p:nvCxnSpPr>
              <p:cNvPr id="84" name="Connecteur droit 83"/>
              <p:cNvCxnSpPr/>
              <p:nvPr/>
            </p:nvCxnSpPr>
            <p:spPr>
              <a:xfrm rot="5400000" flipH="1" flipV="1">
                <a:off x="5893372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ZoneTexte 84"/>
              <p:cNvSpPr txBox="1"/>
              <p:nvPr/>
            </p:nvSpPr>
            <p:spPr>
              <a:xfrm>
                <a:off x="5751304" y="3569360"/>
                <a:ext cx="3443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-8</a:t>
                </a:r>
              </a:p>
            </p:txBody>
          </p:sp>
          <p:cxnSp>
            <p:nvCxnSpPr>
              <p:cNvPr id="86" name="Connecteur droit 85"/>
              <p:cNvCxnSpPr/>
              <p:nvPr/>
            </p:nvCxnSpPr>
            <p:spPr>
              <a:xfrm rot="5400000" flipH="1" flipV="1">
                <a:off x="5593441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ZoneTexte 86"/>
              <p:cNvSpPr txBox="1"/>
              <p:nvPr/>
            </p:nvSpPr>
            <p:spPr>
              <a:xfrm>
                <a:off x="5398251" y="3569360"/>
                <a:ext cx="4441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-10</a:t>
                </a:r>
              </a:p>
            </p:txBody>
          </p:sp>
          <p:cxnSp>
            <p:nvCxnSpPr>
              <p:cNvPr id="88" name="Connecteur droit 87"/>
              <p:cNvCxnSpPr/>
              <p:nvPr/>
            </p:nvCxnSpPr>
            <p:spPr>
              <a:xfrm rot="5400000" flipH="1" flipV="1">
                <a:off x="5293510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ZoneTexte 88"/>
              <p:cNvSpPr txBox="1"/>
              <p:nvPr/>
            </p:nvSpPr>
            <p:spPr>
              <a:xfrm>
                <a:off x="5100060" y="3569360"/>
                <a:ext cx="4441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-12</a:t>
                </a:r>
              </a:p>
            </p:txBody>
          </p:sp>
          <p:cxnSp>
            <p:nvCxnSpPr>
              <p:cNvPr id="90" name="Connecteur droit 89"/>
              <p:cNvCxnSpPr/>
              <p:nvPr/>
            </p:nvCxnSpPr>
            <p:spPr>
              <a:xfrm rot="5400000" flipH="1" flipV="1">
                <a:off x="8592751" y="3541566"/>
                <a:ext cx="54000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ZoneTexte 90"/>
              <p:cNvSpPr txBox="1"/>
              <p:nvPr/>
            </p:nvSpPr>
            <p:spPr>
              <a:xfrm>
                <a:off x="8427763" y="3569360"/>
                <a:ext cx="384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10</a:t>
                </a:r>
              </a:p>
            </p:txBody>
          </p:sp>
          <p:cxnSp>
            <p:nvCxnSpPr>
              <p:cNvPr id="92" name="Connecteur droit 91"/>
              <p:cNvCxnSpPr/>
              <p:nvPr/>
            </p:nvCxnSpPr>
            <p:spPr>
              <a:xfrm rot="5400000" flipH="1" flipV="1">
                <a:off x="6663769" y="3053477"/>
                <a:ext cx="925354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 rot="5400000" flipH="1" flipV="1">
                <a:off x="5159352" y="3053477"/>
                <a:ext cx="925354" cy="1588"/>
              </a:xfrm>
              <a:prstGeom prst="line">
                <a:avLst/>
              </a:prstGeom>
              <a:ln w="12700" cap="flat" cmpd="sng" algn="ctr">
                <a:solidFill>
                  <a:srgbClr val="8B8B8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ZoneTexte 93"/>
              <p:cNvSpPr txBox="1"/>
              <p:nvPr/>
            </p:nvSpPr>
            <p:spPr>
              <a:xfrm>
                <a:off x="6823828" y="2283817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Q4W</a:t>
                </a:r>
              </a:p>
            </p:txBody>
          </p:sp>
        </p:grpSp>
        <p:sp>
          <p:nvSpPr>
            <p:cNvPr id="96" name="Flèche vers la droite 95"/>
            <p:cNvSpPr/>
            <p:nvPr/>
          </p:nvSpPr>
          <p:spPr>
            <a:xfrm>
              <a:off x="6927850" y="2163116"/>
              <a:ext cx="899794" cy="36454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err="1">
                  <a:solidFill>
                    <a:prstClr val="white"/>
                  </a:solidFill>
                  <a:latin typeface="Arial"/>
                </a:rPr>
                <a:t>i.m</a:t>
              </a:r>
              <a:r>
                <a:rPr lang="fr-FR" sz="1400" dirty="0">
                  <a:solidFill>
                    <a:prstClr val="white"/>
                  </a:solidFill>
                  <a:latin typeface="Arial"/>
                </a:rPr>
                <a:t>.</a:t>
              </a:r>
            </a:p>
          </p:txBody>
        </p:sp>
        <p:sp>
          <p:nvSpPr>
            <p:cNvPr id="98" name="Flèche vers la gauche 97"/>
            <p:cNvSpPr/>
            <p:nvPr/>
          </p:nvSpPr>
          <p:spPr>
            <a:xfrm>
              <a:off x="6003130" y="2163116"/>
              <a:ext cx="899793" cy="364541"/>
            </a:xfrm>
            <a:prstGeom prst="left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prstClr val="black"/>
                  </a:solidFill>
                  <a:latin typeface="Arial"/>
                </a:rPr>
                <a:t>Oral</a:t>
              </a: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8376999" y="3380601"/>
              <a:ext cx="4841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12,2</a:t>
              </a:r>
            </a:p>
          </p:txBody>
        </p:sp>
        <p:grpSp>
          <p:nvGrpSpPr>
            <p:cNvPr id="111" name="Grouper 110"/>
            <p:cNvGrpSpPr/>
            <p:nvPr/>
          </p:nvGrpSpPr>
          <p:grpSpPr>
            <a:xfrm>
              <a:off x="6200757" y="3321333"/>
              <a:ext cx="2528271" cy="88900"/>
              <a:chOff x="6393797" y="3321333"/>
              <a:chExt cx="2528271" cy="88900"/>
            </a:xfrm>
          </p:grpSpPr>
          <p:grpSp>
            <p:nvGrpSpPr>
              <p:cNvPr id="110" name="Grouper 109"/>
              <p:cNvGrpSpPr/>
              <p:nvPr/>
            </p:nvGrpSpPr>
            <p:grpSpPr>
              <a:xfrm>
                <a:off x="6393797" y="3321333"/>
                <a:ext cx="2528271" cy="88900"/>
                <a:chOff x="6393797" y="3321333"/>
                <a:chExt cx="2528271" cy="88900"/>
              </a:xfrm>
            </p:grpSpPr>
            <p:cxnSp>
              <p:nvCxnSpPr>
                <p:cNvPr id="102" name="Connecteur droit 101"/>
                <p:cNvCxnSpPr/>
                <p:nvPr/>
              </p:nvCxnSpPr>
              <p:spPr>
                <a:xfrm rot="5400000">
                  <a:off x="6358607" y="3356523"/>
                  <a:ext cx="71967" cy="1588"/>
                </a:xfrm>
                <a:prstGeom prst="line">
                  <a:avLst/>
                </a:prstGeom>
                <a:ln w="12700" cap="flat" cmpd="sng" algn="ctr">
                  <a:solidFill>
                    <a:srgbClr val="0D71B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necteur droit 102"/>
                <p:cNvCxnSpPr/>
                <p:nvPr/>
              </p:nvCxnSpPr>
              <p:spPr>
                <a:xfrm rot="5400000">
                  <a:off x="8885290" y="3373456"/>
                  <a:ext cx="71967" cy="1588"/>
                </a:xfrm>
                <a:prstGeom prst="line">
                  <a:avLst/>
                </a:prstGeom>
                <a:ln w="12700" cap="flat" cmpd="sng" algn="ctr">
                  <a:solidFill>
                    <a:srgbClr val="0D71B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Connecteur droit 103"/>
                <p:cNvCxnSpPr/>
                <p:nvPr/>
              </p:nvCxnSpPr>
              <p:spPr>
                <a:xfrm>
                  <a:off x="6400800" y="3358112"/>
                  <a:ext cx="2518092" cy="22489"/>
                </a:xfrm>
                <a:prstGeom prst="line">
                  <a:avLst/>
                </a:prstGeom>
                <a:ln w="12700" cap="flat" cmpd="sng" algn="ctr">
                  <a:solidFill>
                    <a:srgbClr val="0D71B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Rectangle 99"/>
              <p:cNvSpPr/>
              <p:nvPr/>
            </p:nvSpPr>
            <p:spPr>
              <a:xfrm>
                <a:off x="7625091" y="3331902"/>
                <a:ext cx="86400" cy="72000"/>
              </a:xfrm>
              <a:prstGeom prst="rect">
                <a:avLst/>
              </a:prstGeom>
              <a:solidFill>
                <a:srgbClr val="FF007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12" name="ZoneTexte 111"/>
            <p:cNvSpPr txBox="1"/>
            <p:nvPr/>
          </p:nvSpPr>
          <p:spPr>
            <a:xfrm>
              <a:off x="7271411" y="3044334"/>
              <a:ext cx="398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3,7</a:t>
              </a: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5960434" y="3410234"/>
              <a:ext cx="4925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- 4,8</a:t>
              </a: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5960434" y="4430468"/>
              <a:ext cx="4925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- 5,8</a:t>
              </a:r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8482824" y="4936067"/>
              <a:ext cx="472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11,5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7271411" y="4430468"/>
              <a:ext cx="398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2,8</a:t>
              </a:r>
            </a:p>
          </p:txBody>
        </p:sp>
        <p:grpSp>
          <p:nvGrpSpPr>
            <p:cNvPr id="117" name="Grouper 116"/>
            <p:cNvGrpSpPr/>
            <p:nvPr/>
          </p:nvGrpSpPr>
          <p:grpSpPr>
            <a:xfrm>
              <a:off x="6065301" y="4737098"/>
              <a:ext cx="2710290" cy="82569"/>
              <a:chOff x="6296438" y="3321333"/>
              <a:chExt cx="2710290" cy="82569"/>
            </a:xfrm>
          </p:grpSpPr>
          <p:grpSp>
            <p:nvGrpSpPr>
              <p:cNvPr id="118" name="Grouper 117"/>
              <p:cNvGrpSpPr/>
              <p:nvPr/>
            </p:nvGrpSpPr>
            <p:grpSpPr>
              <a:xfrm>
                <a:off x="6296438" y="3321333"/>
                <a:ext cx="2710290" cy="76201"/>
                <a:chOff x="6296438" y="3321333"/>
                <a:chExt cx="2710290" cy="76201"/>
              </a:xfrm>
            </p:grpSpPr>
            <p:cxnSp>
              <p:nvCxnSpPr>
                <p:cNvPr id="120" name="Connecteur droit 119"/>
                <p:cNvCxnSpPr/>
                <p:nvPr/>
              </p:nvCxnSpPr>
              <p:spPr>
                <a:xfrm rot="5400000">
                  <a:off x="6261248" y="3356523"/>
                  <a:ext cx="71967" cy="1588"/>
                </a:xfrm>
                <a:prstGeom prst="line">
                  <a:avLst/>
                </a:prstGeom>
                <a:ln w="12700" cap="flat" cmpd="sng" algn="ctr">
                  <a:solidFill>
                    <a:srgbClr val="0D71B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Connecteur droit 120"/>
                <p:cNvCxnSpPr/>
                <p:nvPr/>
              </p:nvCxnSpPr>
              <p:spPr>
                <a:xfrm rot="5400000">
                  <a:off x="8969950" y="3360757"/>
                  <a:ext cx="71967" cy="1588"/>
                </a:xfrm>
                <a:prstGeom prst="line">
                  <a:avLst/>
                </a:prstGeom>
                <a:ln w="12700" cap="flat" cmpd="sng" algn="ctr">
                  <a:solidFill>
                    <a:srgbClr val="0D71B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Connecteur droit 121"/>
                <p:cNvCxnSpPr/>
                <p:nvPr/>
              </p:nvCxnSpPr>
              <p:spPr>
                <a:xfrm>
                  <a:off x="6299208" y="3358112"/>
                  <a:ext cx="2707520" cy="1588"/>
                </a:xfrm>
                <a:prstGeom prst="line">
                  <a:avLst/>
                </a:prstGeom>
                <a:ln w="12700" cap="flat" cmpd="sng" algn="ctr">
                  <a:solidFill>
                    <a:srgbClr val="0D71B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Rectangle 118"/>
              <p:cNvSpPr/>
              <p:nvPr/>
            </p:nvSpPr>
            <p:spPr>
              <a:xfrm>
                <a:off x="7625091" y="3331902"/>
                <a:ext cx="86400" cy="72000"/>
              </a:xfrm>
              <a:prstGeom prst="rect">
                <a:avLst/>
              </a:prstGeom>
              <a:solidFill>
                <a:srgbClr val="FF007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849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7" y="1469151"/>
            <a:ext cx="7623522" cy="388358"/>
          </a:xfrm>
        </p:spPr>
        <p:txBody>
          <a:bodyPr/>
          <a:lstStyle/>
          <a:p>
            <a:r>
              <a:rPr lang="fr-FR" dirty="0" smtClean="0"/>
              <a:t>Satisfaction des patients vis-à-vis de leur traitement (PRO)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05949" y="952355"/>
            <a:ext cx="7623522" cy="635289"/>
          </a:xfrm>
        </p:spPr>
        <p:txBody>
          <a:bodyPr/>
          <a:lstStyle/>
          <a:p>
            <a:r>
              <a:rPr lang="fr-FR" dirty="0" smtClean="0">
                <a:solidFill>
                  <a:srgbClr val="005294"/>
                </a:solidFill>
              </a:rPr>
              <a:t>Étude </a:t>
            </a:r>
            <a:r>
              <a:rPr lang="fr-FR" dirty="0">
                <a:solidFill>
                  <a:srgbClr val="005294"/>
                </a:solidFill>
              </a:rPr>
              <a:t>LATTE-2 : résultats à S32 </a:t>
            </a:r>
            <a:r>
              <a:rPr lang="fr-FR" dirty="0" smtClean="0">
                <a:solidFill>
                  <a:srgbClr val="005294"/>
                </a:solidFill>
              </a:rPr>
              <a:t>(</a:t>
            </a:r>
            <a:r>
              <a:rPr lang="fr-FR" dirty="0">
                <a:solidFill>
                  <a:srgbClr val="005294"/>
                </a:solidFill>
              </a:rPr>
              <a:t>4</a:t>
            </a:r>
            <a:r>
              <a:rPr lang="fr-FR" dirty="0" smtClean="0">
                <a:solidFill>
                  <a:srgbClr val="005294"/>
                </a:solidFill>
              </a:rPr>
              <a:t>)</a:t>
            </a:r>
            <a:endParaRPr lang="fr-FR" dirty="0">
              <a:solidFill>
                <a:srgbClr val="005294"/>
              </a:solidFill>
            </a:endParaRPr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fr-FR" dirty="0" smtClean="0"/>
              <a:t>Nouveaux antirétroviraux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16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Margolis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DA et al., abstr. 31LB,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8" name="Espace réservé du contenu 6"/>
          <p:cNvGraphicFramePr>
            <a:graphicFrameLocks/>
          </p:cNvGraphicFramePr>
          <p:nvPr/>
        </p:nvGraphicFramePr>
        <p:xfrm>
          <a:off x="514465" y="2423557"/>
          <a:ext cx="4504315" cy="40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427352" y="1814397"/>
            <a:ext cx="3276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Comment évaluez-vous votre degré de satisfaction vis-à-vis de votre traitement actuel  ?</a:t>
            </a:r>
          </a:p>
        </p:txBody>
      </p:sp>
      <p:graphicFrame>
        <p:nvGraphicFramePr>
          <p:cNvPr id="11" name="Espace réservé du contenu 6"/>
          <p:cNvGraphicFramePr>
            <a:graphicFrameLocks/>
          </p:cNvGraphicFramePr>
          <p:nvPr/>
        </p:nvGraphicFramePr>
        <p:xfrm>
          <a:off x="4629266" y="2423557"/>
          <a:ext cx="4504315" cy="40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350562" y="1814397"/>
            <a:ext cx="3659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Comment évalueriez-vous votre degré </a:t>
            </a:r>
            <a:b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de satisfaction si vous deviez poursuivre votre traitement actuel ?</a:t>
            </a:r>
          </a:p>
        </p:txBody>
      </p:sp>
    </p:spTree>
    <p:extLst>
      <p:ext uri="{BB962C8B-B14F-4D97-AF65-F5344CB8AC3E}">
        <p14:creationId xmlns:p14="http://schemas.microsoft.com/office/powerpoint/2010/main" val="207145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7" y="1282084"/>
            <a:ext cx="7623522" cy="3818235"/>
          </a:xfrm>
        </p:spPr>
        <p:txBody>
          <a:bodyPr/>
          <a:lstStyle/>
          <a:p>
            <a:r>
              <a:rPr lang="fr-FR" sz="1800" dirty="0" smtClean="0"/>
              <a:t>Conclusions</a:t>
            </a:r>
          </a:p>
          <a:p>
            <a:pPr lvl="1"/>
            <a:r>
              <a:rPr lang="fr-FR" sz="1600" dirty="0" smtClean="0"/>
              <a:t>Démonstration de l’efficacité de l’association CAB + RPV en </a:t>
            </a:r>
            <a:r>
              <a:rPr lang="fr-FR" sz="1600" dirty="0" err="1" smtClean="0"/>
              <a:t>i.m</a:t>
            </a:r>
            <a:r>
              <a:rPr lang="fr-FR" sz="1600" dirty="0" smtClean="0"/>
              <a:t>. longue durée d’action toutes les 4 ou 8 semaines en traitement de maintenance</a:t>
            </a:r>
            <a:br>
              <a:rPr lang="fr-FR" sz="1600" dirty="0" smtClean="0"/>
            </a:br>
            <a:r>
              <a:rPr lang="fr-FR" sz="1600" dirty="0" smtClean="0"/>
              <a:t>chez des patients en succès virologique,</a:t>
            </a:r>
          </a:p>
          <a:p>
            <a:pPr lvl="1"/>
            <a:r>
              <a:rPr lang="fr-FR" sz="1600" dirty="0" smtClean="0"/>
              <a:t>Deux patients en échec virologique :</a:t>
            </a:r>
          </a:p>
          <a:p>
            <a:pPr lvl="2"/>
            <a:r>
              <a:rPr lang="fr-FR" sz="1400" dirty="0" smtClean="0"/>
              <a:t>1 dans le bras 8 semaines ; 1 dans le bras CAB oral ; sans mutations associées</a:t>
            </a:r>
            <a:br>
              <a:rPr lang="fr-FR" sz="1400" dirty="0" smtClean="0"/>
            </a:br>
            <a:r>
              <a:rPr lang="fr-FR" sz="1400" dirty="0" smtClean="0"/>
              <a:t>à une résistance au moment de l’échec</a:t>
            </a:r>
          </a:p>
          <a:p>
            <a:pPr lvl="1"/>
            <a:r>
              <a:rPr lang="fr-FR" sz="1600" dirty="0" smtClean="0"/>
              <a:t>Tolérance au site d’injection :</a:t>
            </a:r>
          </a:p>
          <a:p>
            <a:pPr lvl="2"/>
            <a:r>
              <a:rPr lang="fr-FR" sz="1400" dirty="0" smtClean="0"/>
              <a:t>La majorité des réactions</a:t>
            </a:r>
            <a:br>
              <a:rPr lang="fr-FR" sz="1400" dirty="0" smtClean="0"/>
            </a:br>
            <a:r>
              <a:rPr lang="fr-FR" sz="1400" dirty="0" smtClean="0"/>
              <a:t>au site d’injection (RSI) étaient </a:t>
            </a:r>
            <a:br>
              <a:rPr lang="fr-FR" sz="1400" dirty="0" smtClean="0"/>
            </a:br>
            <a:r>
              <a:rPr lang="fr-FR" sz="1400" dirty="0" smtClean="0"/>
              <a:t>des douleurs de grade 1 à 2, </a:t>
            </a:r>
            <a:br>
              <a:rPr lang="fr-FR" sz="1400" dirty="0" smtClean="0"/>
            </a:br>
            <a:r>
              <a:rPr lang="fr-FR" sz="1400" dirty="0" smtClean="0"/>
              <a:t>durée médiane de 3 jours ;</a:t>
            </a:r>
          </a:p>
          <a:p>
            <a:pPr lvl="2"/>
            <a:r>
              <a:rPr lang="fr-FR" sz="1400" dirty="0" smtClean="0"/>
              <a:t>Peu d’arrêt de traitement</a:t>
            </a:r>
            <a:br>
              <a:rPr lang="fr-FR" sz="1400" dirty="0" smtClean="0"/>
            </a:br>
            <a:r>
              <a:rPr lang="fr-FR" sz="1400" dirty="0" smtClean="0"/>
              <a:t>pour RSI;</a:t>
            </a:r>
          </a:p>
          <a:p>
            <a:pPr lvl="2"/>
            <a:r>
              <a:rPr lang="fr-FR" sz="1400" dirty="0" smtClean="0"/>
              <a:t>Satisfaction élevée vis-à-vis </a:t>
            </a:r>
            <a:br>
              <a:rPr lang="fr-FR" sz="1400" dirty="0" smtClean="0"/>
            </a:br>
            <a:r>
              <a:rPr lang="fr-FR" sz="1400" dirty="0" smtClean="0"/>
              <a:t>du traitement.</a:t>
            </a:r>
          </a:p>
          <a:p>
            <a:pPr lvl="1"/>
            <a:r>
              <a:rPr lang="fr-FR" sz="1600" dirty="0" smtClean="0"/>
              <a:t>L’analyse à S48 devrait</a:t>
            </a:r>
            <a:br>
              <a:rPr lang="fr-FR" sz="1600" dirty="0" smtClean="0"/>
            </a:br>
            <a:r>
              <a:rPr lang="fr-FR" sz="1600" dirty="0" smtClean="0"/>
              <a:t>permettre de définir le rythme d’administration (4 ou 8 semaines) le plus approprié pour les études de phase III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728075"/>
            <a:ext cx="7623522" cy="635289"/>
          </a:xfrm>
        </p:spPr>
        <p:txBody>
          <a:bodyPr/>
          <a:lstStyle/>
          <a:p>
            <a:r>
              <a:rPr lang="fr-FR" dirty="0" smtClean="0"/>
              <a:t>Étude LATTE-2 : résultats à S32 (5)</a:t>
            </a:r>
            <a:endParaRPr lang="fr-FR" dirty="0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mtClean="0"/>
              <a:t>Nouveaux antirétroviraux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17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Margolis DA et al., abstr. 31LB,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1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648558"/>
              </p:ext>
            </p:extLst>
          </p:nvPr>
        </p:nvGraphicFramePr>
        <p:xfrm>
          <a:off x="4348480" y="3220720"/>
          <a:ext cx="4661992" cy="230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440"/>
                <a:gridCol w="1109102"/>
                <a:gridCol w="1146699"/>
                <a:gridCol w="1248751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</a:txBody>
                  <a:tcPr marL="0" marR="0" marT="75600" marB="75600" anchor="b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Q8W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IM 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n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= 115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</a:txBody>
                  <a:tcPr marL="10998" marR="10998" marT="18299" marB="18299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B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Q4W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IM (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n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= 115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</a:txBody>
                  <a:tcPr marL="10998" marR="10998" marT="18299" marB="18299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B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IM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sous total  (n = 230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</a:txBody>
                  <a:tcPr marL="10998" marR="10998" marT="18299" marB="18299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920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smtClean="0"/>
                        <a:t>Nombre d’injections</a:t>
                      </a:r>
                      <a:endParaRPr lang="fr-FR" sz="900" dirty="0"/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1623</a:t>
                      </a:r>
                    </a:p>
                  </a:txBody>
                  <a:tcPr marL="105577" marR="105577" marT="18299" marB="18299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2663</a:t>
                      </a:r>
                    </a:p>
                  </a:txBody>
                  <a:tcPr marL="105577" marR="105577" marT="18299" marB="18299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4286</a:t>
                      </a:r>
                    </a:p>
                  </a:txBody>
                  <a:tcPr marL="105577" marR="105577" marT="18299" marB="18299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Nombre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 de RSI (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événements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/injection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</a:txBody>
                  <a:tcPr marL="105577" marR="105577" marT="18299" marB="18299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1054 (0.65)</a:t>
                      </a:r>
                    </a:p>
                  </a:txBody>
                  <a:tcPr marL="105577" marR="105577" marT="18299" marB="18299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1228 (0.46)</a:t>
                      </a:r>
                    </a:p>
                  </a:txBody>
                  <a:tcPr marL="105577" marR="105577" marT="18299" marB="18299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2282 (0.53)</a:t>
                      </a:r>
                    </a:p>
                  </a:txBody>
                  <a:tcPr marL="105577" marR="105577" marT="18299" marB="18299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Grades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Grade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Grade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Grade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Grade 4</a:t>
                      </a:r>
                    </a:p>
                  </a:txBody>
                  <a:tcPr marL="105577" marR="105577" marT="18299" marB="18299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839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80 %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202 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19 %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12 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1 %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0</a:t>
                      </a:r>
                    </a:p>
                  </a:txBody>
                  <a:tcPr marL="105577" marR="105577" marT="18299" marB="18299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1 021 (83 %)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197 (16 %)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10 (&lt; 1 %)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0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</a:txBody>
                  <a:tcPr marL="105577" marR="105577" marT="18299" marB="18299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1 860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82 %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399 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17 %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22 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&lt; 1 %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0</a:t>
                      </a:r>
                    </a:p>
                  </a:txBody>
                  <a:tcPr marL="105577" marR="105577" marT="18299" marB="18299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Durée,jours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≤7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Médiane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</a:txBody>
                  <a:tcPr marL="105577" marR="105577" marT="18299" marB="18299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943 (89 %)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3,0</a:t>
                      </a:r>
                      <a:endParaRPr lang="fr-FR" sz="900" dirty="0"/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1 121 (91 %)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3,0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3" charset="0"/>
                        <a:ea typeface="Arial" pitchFamily="-83" charset="0"/>
                        <a:cs typeface="Arial" pitchFamily="-83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2 064 (90 %)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3" charset="0"/>
                          <a:ea typeface="Arial" pitchFamily="-83" charset="0"/>
                          <a:cs typeface="Arial" pitchFamily="-83" charset="0"/>
                        </a:rPr>
                        <a:t>3,0</a:t>
                      </a:r>
                    </a:p>
                  </a:txBody>
                  <a:tcPr marL="0" marR="0" marT="75600" marB="75600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" y="908720"/>
            <a:ext cx="9071414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3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9090" y="1837131"/>
            <a:ext cx="7647708" cy="4094516"/>
          </a:xfrm>
        </p:spPr>
        <p:txBody>
          <a:bodyPr/>
          <a:lstStyle/>
          <a:p>
            <a:r>
              <a:rPr lang="fr-FR" sz="1600" b="1" dirty="0" smtClean="0"/>
              <a:t>Objectifs</a:t>
            </a:r>
          </a:p>
          <a:p>
            <a:pPr lvl="1"/>
            <a:r>
              <a:rPr lang="fr-FR" sz="1600" dirty="0" smtClean="0"/>
              <a:t>Administrer </a:t>
            </a:r>
            <a:r>
              <a:rPr lang="fr-FR" sz="1600" dirty="0"/>
              <a:t>des doses anti-PD-L1 (BMS-936559) chez des patients</a:t>
            </a:r>
            <a:r>
              <a:rPr lang="fr-FR" sz="1600" dirty="0" smtClean="0"/>
              <a:t> </a:t>
            </a:r>
            <a:br>
              <a:rPr lang="fr-FR" sz="1600" dirty="0" smtClean="0"/>
            </a:br>
            <a:r>
              <a:rPr lang="fr-FR" sz="1600" dirty="0" smtClean="0"/>
              <a:t>dont </a:t>
            </a:r>
            <a:r>
              <a:rPr lang="fr-FR" sz="1600" dirty="0"/>
              <a:t>la CV est contrôlée </a:t>
            </a:r>
            <a:r>
              <a:rPr lang="fr-FR" sz="1600" dirty="0" err="1"/>
              <a:t>virologiquement</a:t>
            </a:r>
            <a:r>
              <a:rPr lang="fr-FR" sz="1600" dirty="0"/>
              <a:t>, </a:t>
            </a:r>
            <a:endParaRPr lang="fr-FR" sz="1600" dirty="0" smtClean="0"/>
          </a:p>
          <a:p>
            <a:pPr lvl="1"/>
            <a:r>
              <a:rPr lang="fr-FR" sz="1600" dirty="0"/>
              <a:t>P</a:t>
            </a:r>
            <a:r>
              <a:rPr lang="fr-FR" sz="1600" dirty="0" smtClean="0"/>
              <a:t>our  </a:t>
            </a:r>
            <a:r>
              <a:rPr lang="fr-FR" sz="1600" dirty="0"/>
              <a:t>:</a:t>
            </a:r>
          </a:p>
          <a:p>
            <a:pPr lvl="2"/>
            <a:r>
              <a:rPr lang="fr-FR" dirty="0"/>
              <a:t>augmenter les réponses immunes spécifiques vis-à-vis du VIH </a:t>
            </a:r>
          </a:p>
          <a:p>
            <a:pPr lvl="2"/>
            <a:r>
              <a:rPr lang="fr-FR" dirty="0"/>
              <a:t>permettre l’élimination des cellules infectées et la diminution de la virémie persistante </a:t>
            </a:r>
          </a:p>
          <a:p>
            <a:endParaRPr lang="fr-FR" sz="1600" dirty="0" smtClean="0"/>
          </a:p>
          <a:p>
            <a:r>
              <a:rPr lang="fr-FR" sz="1600" b="1" dirty="0" smtClean="0"/>
              <a:t>Étude de phase I, double aveugle versus placebo </a:t>
            </a:r>
          </a:p>
          <a:p>
            <a:pPr lvl="1"/>
            <a:r>
              <a:rPr lang="fr-FR" sz="1600" dirty="0" smtClean="0"/>
              <a:t>Une </a:t>
            </a:r>
            <a:r>
              <a:rPr lang="fr-FR" sz="1600" dirty="0"/>
              <a:t>seule perfusion à la dose de 0,3 mg/kg chez 6 patients en comparaison avec le placebo chez 2 </a:t>
            </a:r>
            <a:r>
              <a:rPr lang="fr-FR" sz="1600" dirty="0" smtClean="0"/>
              <a:t>patients,</a:t>
            </a:r>
          </a:p>
          <a:p>
            <a:pPr lvl="1"/>
            <a:r>
              <a:rPr lang="fr-FR" sz="1600" dirty="0" smtClean="0"/>
              <a:t>Patients hommes</a:t>
            </a:r>
            <a:r>
              <a:rPr lang="fr-FR" sz="1600" dirty="0"/>
              <a:t>, avec un taux médian de CD4 à 864/mm3, un contrôle</a:t>
            </a:r>
            <a:r>
              <a:rPr lang="fr-FR" sz="1600" dirty="0" smtClean="0"/>
              <a:t> </a:t>
            </a:r>
            <a:br>
              <a:rPr lang="fr-FR" sz="1600" dirty="0" smtClean="0"/>
            </a:br>
            <a:r>
              <a:rPr lang="fr-FR" sz="1600" dirty="0" smtClean="0"/>
              <a:t>de </a:t>
            </a:r>
            <a:r>
              <a:rPr lang="fr-FR" sz="1600" dirty="0"/>
              <a:t>la CV depuis plus de 2 ans mais restant détectable (</a:t>
            </a:r>
            <a:r>
              <a:rPr lang="fr-FR" sz="1600" dirty="0" smtClean="0"/>
              <a:t>&gt; 0,4 copies/</a:t>
            </a:r>
            <a:r>
              <a:rPr lang="fr-FR" sz="1600" dirty="0"/>
              <a:t>ml)</a:t>
            </a:r>
            <a:r>
              <a:rPr lang="fr-FR" sz="1600" dirty="0" smtClean="0"/>
              <a:t> </a:t>
            </a:r>
            <a:br>
              <a:rPr lang="fr-FR" sz="1600" dirty="0" smtClean="0"/>
            </a:br>
            <a:r>
              <a:rPr lang="fr-FR" sz="1600" dirty="0" smtClean="0"/>
              <a:t>avec </a:t>
            </a:r>
            <a:r>
              <a:rPr lang="fr-FR" sz="1600" dirty="0"/>
              <a:t>la technique de la charge virale ultrasensible </a:t>
            </a:r>
            <a:endParaRPr lang="fr-FR" sz="1600" dirty="0" smtClean="0"/>
          </a:p>
          <a:p>
            <a:pPr lvl="1"/>
            <a:endParaRPr lang="fr-FR" sz="1400" dirty="0" smtClean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39089" y="735093"/>
            <a:ext cx="7647709" cy="635289"/>
          </a:xfrm>
        </p:spPr>
        <p:txBody>
          <a:bodyPr/>
          <a:lstStyle/>
          <a:p>
            <a:r>
              <a:rPr lang="fr-FR" dirty="0" smtClean="0"/>
              <a:t>Essai ACTG A5326 : activité </a:t>
            </a:r>
            <a:r>
              <a:rPr lang="fr-FR" dirty="0" err="1"/>
              <a:t>immuno</a:t>
            </a:r>
            <a:r>
              <a:rPr lang="fr-FR" dirty="0"/>
              <a:t>-virologique et tolérance de l’anti-PD-L1 </a:t>
            </a:r>
            <a:r>
              <a:rPr lang="fr-FR" dirty="0" smtClean="0"/>
              <a:t>(1)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Eron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 JJ et al.,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. 25 actualisé 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2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molécules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672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r 36"/>
          <p:cNvGrpSpPr/>
          <p:nvPr/>
        </p:nvGrpSpPr>
        <p:grpSpPr>
          <a:xfrm>
            <a:off x="729207" y="1897933"/>
            <a:ext cx="4294278" cy="3311141"/>
            <a:chOff x="729207" y="1897933"/>
            <a:chExt cx="4294278" cy="3311141"/>
          </a:xfrm>
        </p:grpSpPr>
        <p:graphicFrame>
          <p:nvGraphicFramePr>
            <p:cNvPr id="9" name="Espace réservé du contenu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88711399"/>
                </p:ext>
              </p:extLst>
            </p:nvPr>
          </p:nvGraphicFramePr>
          <p:xfrm>
            <a:off x="729207" y="2540002"/>
            <a:ext cx="4294278" cy="26690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Espace réservé du texte 24"/>
            <p:cNvSpPr txBox="1">
              <a:spLocks/>
            </p:cNvSpPr>
            <p:nvPr/>
          </p:nvSpPr>
          <p:spPr>
            <a:xfrm>
              <a:off x="1669694" y="1897933"/>
              <a:ext cx="3130906" cy="31764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DC5A20"/>
                </a:buClr>
                <a:buSzPct val="100000"/>
                <a:buFont typeface="Lucida Grande"/>
                <a:buNone/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Arial"/>
                  <a:ea typeface="ＭＳ Ｐゴシック" charset="-128"/>
                  <a:cs typeface="Arial"/>
                </a:rPr>
                <a:t>Traitement actif (n = 6 )</a:t>
              </a:r>
            </a:p>
          </p:txBody>
        </p:sp>
        <p:grpSp>
          <p:nvGrpSpPr>
            <p:cNvPr id="16" name="Grouper 15"/>
            <p:cNvGrpSpPr/>
            <p:nvPr/>
          </p:nvGrpSpPr>
          <p:grpSpPr>
            <a:xfrm>
              <a:off x="1674710" y="4353189"/>
              <a:ext cx="3125890" cy="399251"/>
              <a:chOff x="1674710" y="4353189"/>
              <a:chExt cx="3125890" cy="399251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1674710" y="4475441"/>
                <a:ext cx="270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1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1896531" y="4475441"/>
                <a:ext cx="270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3</a:t>
                </a:r>
              </a:p>
            </p:txBody>
          </p:sp>
          <p:cxnSp>
            <p:nvCxnSpPr>
              <p:cNvPr id="14" name="Connecteur droit 13"/>
              <p:cNvCxnSpPr/>
              <p:nvPr/>
            </p:nvCxnSpPr>
            <p:spPr>
              <a:xfrm rot="5400000">
                <a:off x="1783969" y="4409133"/>
                <a:ext cx="46800" cy="1588"/>
              </a:xfrm>
              <a:prstGeom prst="line">
                <a:avLst/>
              </a:prstGeom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rot="5400000">
                <a:off x="2006219" y="4409133"/>
                <a:ext cx="46800" cy="1588"/>
              </a:xfrm>
              <a:prstGeom prst="line">
                <a:avLst/>
              </a:prstGeom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1693760" y="4353189"/>
                <a:ext cx="3106840" cy="1588"/>
              </a:xfrm>
              <a:prstGeom prst="line">
                <a:avLst/>
              </a:prstGeom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2705" y="2654562"/>
              <a:ext cx="3154362" cy="171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2371" y="5376058"/>
            <a:ext cx="7647708" cy="683161"/>
          </a:xfrm>
        </p:spPr>
        <p:txBody>
          <a:bodyPr/>
          <a:lstStyle/>
          <a:p>
            <a:r>
              <a:rPr lang="fr-FR" sz="1800" dirty="0"/>
              <a:t>La fixation de cet inhibiteur sur le récepteur est élevée à </a:t>
            </a:r>
            <a:r>
              <a:rPr lang="fr-FR" sz="1800" dirty="0" smtClean="0"/>
              <a:t>94%</a:t>
            </a:r>
            <a:br>
              <a:rPr lang="fr-FR" sz="1800" dirty="0" smtClean="0"/>
            </a:br>
            <a:r>
              <a:rPr lang="fr-FR" sz="1800" dirty="0" smtClean="0"/>
              <a:t>2 </a:t>
            </a:r>
            <a:r>
              <a:rPr lang="fr-FR" sz="1800" dirty="0"/>
              <a:t>heures après son administration mais diminue à </a:t>
            </a:r>
            <a:r>
              <a:rPr lang="fr-FR" sz="1800" dirty="0" smtClean="0"/>
              <a:t>7 %, 28 </a:t>
            </a:r>
            <a:r>
              <a:rPr lang="fr-FR" sz="1800" dirty="0"/>
              <a:t>jours </a:t>
            </a:r>
            <a:r>
              <a:rPr lang="fr-FR" sz="1800" dirty="0" smtClean="0"/>
              <a:t>après </a:t>
            </a:r>
            <a:endParaRPr lang="fr-FR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39090" y="858195"/>
            <a:ext cx="7647709" cy="635289"/>
          </a:xfrm>
        </p:spPr>
        <p:txBody>
          <a:bodyPr/>
          <a:lstStyle/>
          <a:p>
            <a:r>
              <a:rPr lang="fr-FR" dirty="0"/>
              <a:t>Essai ACTG A5326 : résultats </a:t>
            </a:r>
            <a:r>
              <a:rPr lang="fr-FR" dirty="0" smtClean="0"/>
              <a:t>(1)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Eron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 JJ et al.,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. 25 actualisé 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ea typeface="Arial" pitchFamily="-84" charset="0"/>
              <a:cs typeface="Arial" pitchFamily="-84" charset="0"/>
            </a:endParaRPr>
          </a:p>
        </p:txBody>
      </p:sp>
      <p:grpSp>
        <p:nvGrpSpPr>
          <p:cNvPr id="38" name="Grouper 37"/>
          <p:cNvGrpSpPr/>
          <p:nvPr/>
        </p:nvGrpSpPr>
        <p:grpSpPr>
          <a:xfrm>
            <a:off x="4654233" y="1897933"/>
            <a:ext cx="4294278" cy="3224399"/>
            <a:chOff x="4654233" y="1897933"/>
            <a:chExt cx="4294278" cy="3224399"/>
          </a:xfrm>
        </p:grpSpPr>
        <p:graphicFrame>
          <p:nvGraphicFramePr>
            <p:cNvPr id="20" name="Espace réservé du contenu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24570318"/>
                </p:ext>
              </p:extLst>
            </p:nvPr>
          </p:nvGraphicFramePr>
          <p:xfrm>
            <a:off x="4654233" y="2453260"/>
            <a:ext cx="4294278" cy="26690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2" name="Grouper 21"/>
            <p:cNvGrpSpPr/>
            <p:nvPr/>
          </p:nvGrpSpPr>
          <p:grpSpPr>
            <a:xfrm>
              <a:off x="5624836" y="4378587"/>
              <a:ext cx="3255243" cy="373853"/>
              <a:chOff x="1647197" y="4378587"/>
              <a:chExt cx="3255243" cy="373853"/>
            </a:xfrm>
          </p:grpSpPr>
          <p:sp>
            <p:nvSpPr>
              <p:cNvPr id="23" name="ZoneTexte 22"/>
              <p:cNvSpPr txBox="1"/>
              <p:nvPr/>
            </p:nvSpPr>
            <p:spPr>
              <a:xfrm>
                <a:off x="2627135" y="4475441"/>
                <a:ext cx="270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0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2979716" y="4475441"/>
                <a:ext cx="3558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14</a:t>
                </a:r>
              </a:p>
            </p:txBody>
          </p:sp>
          <p:cxnSp>
            <p:nvCxnSpPr>
              <p:cNvPr id="25" name="Connecteur droit 24"/>
              <p:cNvCxnSpPr/>
              <p:nvPr/>
            </p:nvCxnSpPr>
            <p:spPr>
              <a:xfrm rot="5400000">
                <a:off x="2736394" y="4409133"/>
                <a:ext cx="46800" cy="1588"/>
              </a:xfrm>
              <a:prstGeom prst="line">
                <a:avLst/>
              </a:prstGeom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rot="5400000">
                <a:off x="3132197" y="4409133"/>
                <a:ext cx="46800" cy="1588"/>
              </a:xfrm>
              <a:prstGeom prst="line">
                <a:avLst/>
              </a:prstGeom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1647197" y="4378587"/>
                <a:ext cx="3106840" cy="1588"/>
              </a:xfrm>
              <a:prstGeom prst="line">
                <a:avLst/>
              </a:prstGeom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/>
              <p:cNvSpPr txBox="1"/>
              <p:nvPr/>
            </p:nvSpPr>
            <p:spPr>
              <a:xfrm>
                <a:off x="3373650" y="4475441"/>
                <a:ext cx="3558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28</a:t>
                </a:r>
              </a:p>
            </p:txBody>
          </p:sp>
          <p:cxnSp>
            <p:nvCxnSpPr>
              <p:cNvPr id="29" name="Connecteur droit 28"/>
              <p:cNvCxnSpPr/>
              <p:nvPr/>
            </p:nvCxnSpPr>
            <p:spPr>
              <a:xfrm rot="5400000">
                <a:off x="3526131" y="4409133"/>
                <a:ext cx="46800" cy="1588"/>
              </a:xfrm>
              <a:prstGeom prst="line">
                <a:avLst/>
              </a:prstGeom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4546603" y="4475441"/>
                <a:ext cx="3558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70</a:t>
                </a:r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 rot="5400000">
                <a:off x="4699084" y="4409133"/>
                <a:ext cx="46800" cy="1588"/>
              </a:xfrm>
              <a:prstGeom prst="line">
                <a:avLst/>
              </a:prstGeom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ZoneTexte 31"/>
              <p:cNvSpPr txBox="1"/>
              <p:nvPr/>
            </p:nvSpPr>
            <p:spPr>
              <a:xfrm>
                <a:off x="1647197" y="4475441"/>
                <a:ext cx="1049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[</a:t>
                </a:r>
                <a:r>
                  <a:rPr lang="fr-FR" sz="1200" dirty="0" err="1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Pré-entrée</a:t>
                </a:r>
                <a:r>
                  <a:rPr lang="fr-FR" sz="12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]</a:t>
                </a:r>
              </a:p>
            </p:txBody>
          </p:sp>
        </p:grpSp>
        <p:sp>
          <p:nvSpPr>
            <p:cNvPr id="33" name="Espace réservé du texte 24"/>
            <p:cNvSpPr txBox="1">
              <a:spLocks/>
            </p:cNvSpPr>
            <p:nvPr/>
          </p:nvSpPr>
          <p:spPr>
            <a:xfrm>
              <a:off x="5647333" y="1897933"/>
              <a:ext cx="3130906" cy="31764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DC5A20"/>
                </a:buClr>
                <a:buSzPct val="100000"/>
                <a:buFont typeface="Lucida Grande"/>
                <a:buNone/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Arial"/>
                  <a:ea typeface="ＭＳ Ｐゴシック" charset="-128"/>
                  <a:cs typeface="Arial"/>
                </a:rPr>
                <a:t>Traitement actif (n = 6 )</a:t>
              </a:r>
            </a:p>
          </p:txBody>
        </p:sp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2401" y="2708537"/>
              <a:ext cx="323532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0945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RÉSERVOIRS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39090" y="858195"/>
            <a:ext cx="7647709" cy="635289"/>
          </a:xfrm>
        </p:spPr>
        <p:txBody>
          <a:bodyPr/>
          <a:lstStyle/>
          <a:p>
            <a:r>
              <a:rPr lang="fr-FR" dirty="0"/>
              <a:t>Essai ACTG A5326 : résultats </a:t>
            </a:r>
            <a:r>
              <a:rPr lang="fr-FR" dirty="0" smtClean="0"/>
              <a:t>(2)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Eron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 JJ et al.,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. 25 actualisé 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38554" y="1227835"/>
            <a:ext cx="2173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Variation de l’ARN-SCA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71643" y="3825438"/>
            <a:ext cx="510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Variation des cellules VIH-1 associées au ratio ARN/ADN  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1798230" y="1535612"/>
            <a:ext cx="3272285" cy="2285301"/>
            <a:chOff x="1045428" y="2580366"/>
            <a:chExt cx="3272285" cy="2285301"/>
          </a:xfrm>
        </p:grpSpPr>
        <p:sp>
          <p:nvSpPr>
            <p:cNvPr id="13" name="ZoneTexte 12"/>
            <p:cNvSpPr txBox="1"/>
            <p:nvPr/>
          </p:nvSpPr>
          <p:spPr>
            <a:xfrm>
              <a:off x="2304916" y="4311669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7</a:t>
              </a:r>
            </a:p>
          </p:txBody>
        </p:sp>
        <p:cxnSp>
          <p:nvCxnSpPr>
            <p:cNvPr id="15" name="Connecteur droit 14"/>
            <p:cNvCxnSpPr/>
            <p:nvPr/>
          </p:nvCxnSpPr>
          <p:spPr>
            <a:xfrm rot="5400000">
              <a:off x="242130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857906" y="4214815"/>
              <a:ext cx="2186514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3788742" y="431166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28</a:t>
              </a:r>
            </a:p>
          </p:txBody>
        </p:sp>
        <p:cxnSp>
          <p:nvCxnSpPr>
            <p:cNvPr id="19" name="Connecteur droit 18"/>
            <p:cNvCxnSpPr/>
            <p:nvPr/>
          </p:nvCxnSpPr>
          <p:spPr>
            <a:xfrm rot="5400000">
              <a:off x="395548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1448683" y="4311669"/>
              <a:ext cx="690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Inclusion</a:t>
              </a:r>
            </a:p>
          </p:txBody>
        </p:sp>
        <p:cxnSp>
          <p:nvCxnSpPr>
            <p:cNvPr id="21" name="Connecteur droit 20"/>
            <p:cNvCxnSpPr/>
            <p:nvPr/>
          </p:nvCxnSpPr>
          <p:spPr>
            <a:xfrm rot="5400000">
              <a:off x="189943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16200000" flipV="1">
              <a:off x="1168705" y="3526404"/>
              <a:ext cx="1376822" cy="1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810314" y="3678778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1518680" y="3535939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0</a:t>
              </a: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1810314" y="3197413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1518680" y="305034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4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275281" y="3350513"/>
              <a:ext cx="19404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 sz="1100" b="1" i="0" u="none" strike="noStrike" kern="1200" baseline="0">
                  <a:solidFill>
                    <a:prstClr val="black"/>
                  </a:solidFill>
                  <a:latin typeface="Arial"/>
                  <a:ea typeface="+mn-ea"/>
                  <a:cs typeface="Arial"/>
                </a:defRPr>
              </a:pPr>
              <a:r>
                <a:rPr lang="fr-FR" sz="1000" b="1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/>
                </a:rPr>
                <a:t>Variation de l’ARN-SCA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 sz="1100" b="1" i="0" u="none" strike="noStrike" kern="1200" baseline="0">
                  <a:solidFill>
                    <a:prstClr val="black"/>
                  </a:solidFill>
                  <a:latin typeface="Arial"/>
                  <a:ea typeface="+mn-ea"/>
                  <a:cs typeface="Arial"/>
                </a:defRPr>
              </a:pPr>
              <a:r>
                <a:rPr lang="fr-FR" sz="1000" b="1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/>
                </a:rPr>
                <a:t>(copies/ml)</a:t>
              </a:r>
              <a:endParaRPr lang="fr-FR" sz="1400" b="1" dirty="0">
                <a:solidFill>
                  <a:prstClr val="black"/>
                </a:solidFill>
                <a:latin typeface="Arial"/>
                <a:ea typeface="ＭＳ Ｐゴシック" pitchFamily="-84" charset="-128"/>
                <a:cs typeface="Arial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797852" y="3982408"/>
              <a:ext cx="24621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Moyenne à l’inclusion - copies/ml = 2,08</a:t>
              </a:r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1857906" y="3681423"/>
              <a:ext cx="2139947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1810314" y="3438033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1518680" y="329096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</a:t>
              </a:r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1810314" y="3930572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1458893" y="3783500"/>
              <a:ext cx="344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-2</a:t>
              </a:r>
            </a:p>
          </p:txBody>
        </p:sp>
        <p:cxnSp>
          <p:nvCxnSpPr>
            <p:cNvPr id="53" name="Connecteur droit 52"/>
            <p:cNvCxnSpPr/>
            <p:nvPr/>
          </p:nvCxnSpPr>
          <p:spPr>
            <a:xfrm>
              <a:off x="1810314" y="2948780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1518680" y="280170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6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765518" y="431166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14</a:t>
              </a:r>
            </a:p>
          </p:txBody>
        </p:sp>
        <p:cxnSp>
          <p:nvCxnSpPr>
            <p:cNvPr id="57" name="Connecteur droit 56"/>
            <p:cNvCxnSpPr/>
            <p:nvPr/>
          </p:nvCxnSpPr>
          <p:spPr>
            <a:xfrm rot="5400000">
              <a:off x="2932263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2009852" y="4311669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3</a:t>
              </a:r>
            </a:p>
          </p:txBody>
        </p:sp>
        <p:cxnSp>
          <p:nvCxnSpPr>
            <p:cNvPr id="59" name="Connecteur droit 58"/>
            <p:cNvCxnSpPr/>
            <p:nvPr/>
          </p:nvCxnSpPr>
          <p:spPr>
            <a:xfrm rot="5400000">
              <a:off x="2126243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3644144" y="4557890"/>
              <a:ext cx="6735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Jours</a:t>
              </a:r>
            </a:p>
          </p:txBody>
        </p:sp>
      </p:grpSp>
      <p:sp>
        <p:nvSpPr>
          <p:cNvPr id="62" name="Espace réservé du texte 24"/>
          <p:cNvSpPr txBox="1">
            <a:spLocks/>
          </p:cNvSpPr>
          <p:nvPr/>
        </p:nvSpPr>
        <p:spPr>
          <a:xfrm>
            <a:off x="2610708" y="1572733"/>
            <a:ext cx="2186514" cy="317645"/>
          </a:xfrm>
          <a:prstGeom prst="rect">
            <a:avLst/>
          </a:prstGeom>
        </p:spPr>
        <p:txBody>
          <a:bodyPr lIns="0" tIns="0" rIns="0" bIns="0"/>
          <a:lstStyle/>
          <a:p>
            <a:pPr algn="ctr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DC5A20"/>
              </a:buClr>
              <a:buSzPct val="100000"/>
              <a:buFont typeface="Lucida Grande"/>
              <a:buNone/>
              <a:defRPr/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Traitement actif (n = 6 )</a:t>
            </a:r>
          </a:p>
        </p:txBody>
      </p:sp>
      <p:grpSp>
        <p:nvGrpSpPr>
          <p:cNvPr id="64" name="Grouper 63"/>
          <p:cNvGrpSpPr/>
          <p:nvPr/>
        </p:nvGrpSpPr>
        <p:grpSpPr>
          <a:xfrm>
            <a:off x="5012137" y="1793240"/>
            <a:ext cx="2811289" cy="1781452"/>
            <a:chOff x="1448683" y="2837994"/>
            <a:chExt cx="2811289" cy="1781452"/>
          </a:xfrm>
        </p:grpSpPr>
        <p:sp>
          <p:nvSpPr>
            <p:cNvPr id="65" name="ZoneTexte 64"/>
            <p:cNvSpPr txBox="1"/>
            <p:nvPr/>
          </p:nvSpPr>
          <p:spPr>
            <a:xfrm>
              <a:off x="2304916" y="4311669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7</a:t>
              </a:r>
            </a:p>
          </p:txBody>
        </p:sp>
        <p:cxnSp>
          <p:nvCxnSpPr>
            <p:cNvPr id="66" name="Connecteur droit 65"/>
            <p:cNvCxnSpPr/>
            <p:nvPr/>
          </p:nvCxnSpPr>
          <p:spPr>
            <a:xfrm rot="5400000">
              <a:off x="242130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1857906" y="4214815"/>
              <a:ext cx="2186514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3788742" y="431166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28</a:t>
              </a:r>
            </a:p>
          </p:txBody>
        </p:sp>
        <p:cxnSp>
          <p:nvCxnSpPr>
            <p:cNvPr id="69" name="Connecteur droit 68"/>
            <p:cNvCxnSpPr/>
            <p:nvPr/>
          </p:nvCxnSpPr>
          <p:spPr>
            <a:xfrm rot="5400000">
              <a:off x="395548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/>
            <p:cNvSpPr txBox="1"/>
            <p:nvPr/>
          </p:nvSpPr>
          <p:spPr>
            <a:xfrm>
              <a:off x="1448683" y="4311669"/>
              <a:ext cx="690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Inclusion</a:t>
              </a:r>
            </a:p>
          </p:txBody>
        </p:sp>
        <p:cxnSp>
          <p:nvCxnSpPr>
            <p:cNvPr id="71" name="Connecteur droit 70"/>
            <p:cNvCxnSpPr/>
            <p:nvPr/>
          </p:nvCxnSpPr>
          <p:spPr>
            <a:xfrm rot="5400000">
              <a:off x="189943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16200000" flipV="1">
              <a:off x="1168705" y="3526404"/>
              <a:ext cx="1376822" cy="1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1797852" y="3982408"/>
              <a:ext cx="24621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Moyenne à l’inclusion - copies/ml = 0,83</a:t>
              </a:r>
            </a:p>
          </p:txBody>
        </p:sp>
        <p:cxnSp>
          <p:nvCxnSpPr>
            <p:cNvPr id="79" name="Connecteur droit 78"/>
            <p:cNvCxnSpPr/>
            <p:nvPr/>
          </p:nvCxnSpPr>
          <p:spPr>
            <a:xfrm>
              <a:off x="1857906" y="3681423"/>
              <a:ext cx="2139947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/>
            <p:cNvSpPr txBox="1"/>
            <p:nvPr/>
          </p:nvSpPr>
          <p:spPr>
            <a:xfrm>
              <a:off x="2765518" y="431166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14</a:t>
              </a:r>
            </a:p>
          </p:txBody>
        </p:sp>
        <p:cxnSp>
          <p:nvCxnSpPr>
            <p:cNvPr id="87" name="Connecteur droit 86"/>
            <p:cNvCxnSpPr/>
            <p:nvPr/>
          </p:nvCxnSpPr>
          <p:spPr>
            <a:xfrm rot="5400000">
              <a:off x="2932263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87"/>
            <p:cNvSpPr txBox="1"/>
            <p:nvPr/>
          </p:nvSpPr>
          <p:spPr>
            <a:xfrm>
              <a:off x="2009852" y="4311669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3</a:t>
              </a:r>
            </a:p>
          </p:txBody>
        </p:sp>
        <p:cxnSp>
          <p:nvCxnSpPr>
            <p:cNvPr id="89" name="Connecteur droit 88"/>
            <p:cNvCxnSpPr/>
            <p:nvPr/>
          </p:nvCxnSpPr>
          <p:spPr>
            <a:xfrm rot="5400000">
              <a:off x="2126243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Espace réservé du texte 24"/>
          <p:cNvSpPr txBox="1">
            <a:spLocks/>
          </p:cNvSpPr>
          <p:nvPr/>
        </p:nvSpPr>
        <p:spPr>
          <a:xfrm>
            <a:off x="5425066" y="1572733"/>
            <a:ext cx="2186514" cy="317645"/>
          </a:xfrm>
          <a:prstGeom prst="rect">
            <a:avLst/>
          </a:prstGeom>
        </p:spPr>
        <p:txBody>
          <a:bodyPr lIns="0" tIns="0" rIns="0" bIns="0"/>
          <a:lstStyle/>
          <a:p>
            <a:pPr algn="ctr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DC5A20"/>
              </a:buClr>
              <a:buSzPct val="100000"/>
              <a:buFont typeface="Lucida Grande"/>
              <a:buNone/>
              <a:defRPr/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Placebo (n = 2 )</a:t>
            </a:r>
          </a:p>
        </p:txBody>
      </p:sp>
      <p:grpSp>
        <p:nvGrpSpPr>
          <p:cNvPr id="92" name="Grouper 91"/>
          <p:cNvGrpSpPr/>
          <p:nvPr/>
        </p:nvGrpSpPr>
        <p:grpSpPr>
          <a:xfrm>
            <a:off x="1764382" y="4107874"/>
            <a:ext cx="3631021" cy="2285301"/>
            <a:chOff x="1011580" y="2580366"/>
            <a:chExt cx="3631021" cy="2285301"/>
          </a:xfrm>
        </p:grpSpPr>
        <p:sp>
          <p:nvSpPr>
            <p:cNvPr id="93" name="ZoneTexte 92"/>
            <p:cNvSpPr txBox="1"/>
            <p:nvPr/>
          </p:nvSpPr>
          <p:spPr>
            <a:xfrm>
              <a:off x="2304916" y="4311669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7</a:t>
              </a:r>
            </a:p>
          </p:txBody>
        </p:sp>
        <p:cxnSp>
          <p:nvCxnSpPr>
            <p:cNvPr id="94" name="Connecteur droit 93"/>
            <p:cNvCxnSpPr/>
            <p:nvPr/>
          </p:nvCxnSpPr>
          <p:spPr>
            <a:xfrm rot="5400000">
              <a:off x="242130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>
              <a:off x="1857906" y="4214815"/>
              <a:ext cx="2186514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ZoneTexte 95"/>
            <p:cNvSpPr txBox="1"/>
            <p:nvPr/>
          </p:nvSpPr>
          <p:spPr>
            <a:xfrm>
              <a:off x="3788742" y="431166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28</a:t>
              </a:r>
            </a:p>
          </p:txBody>
        </p:sp>
        <p:cxnSp>
          <p:nvCxnSpPr>
            <p:cNvPr id="97" name="Connecteur droit 96"/>
            <p:cNvCxnSpPr/>
            <p:nvPr/>
          </p:nvCxnSpPr>
          <p:spPr>
            <a:xfrm rot="5400000">
              <a:off x="395548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ZoneTexte 97"/>
            <p:cNvSpPr txBox="1"/>
            <p:nvPr/>
          </p:nvSpPr>
          <p:spPr>
            <a:xfrm>
              <a:off x="1448683" y="4311669"/>
              <a:ext cx="690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Inclusion</a:t>
              </a:r>
            </a:p>
          </p:txBody>
        </p:sp>
        <p:cxnSp>
          <p:nvCxnSpPr>
            <p:cNvPr id="99" name="Connecteur droit 98"/>
            <p:cNvCxnSpPr/>
            <p:nvPr/>
          </p:nvCxnSpPr>
          <p:spPr>
            <a:xfrm rot="5400000">
              <a:off x="189943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rot="16200000" flipV="1">
              <a:off x="1168705" y="3526404"/>
              <a:ext cx="1376822" cy="1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1810314" y="3329058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ZoneTexte 101"/>
            <p:cNvSpPr txBox="1"/>
            <p:nvPr/>
          </p:nvSpPr>
          <p:spPr>
            <a:xfrm>
              <a:off x="1518680" y="3175169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0</a:t>
              </a:r>
            </a:p>
          </p:txBody>
        </p:sp>
        <p:cxnSp>
          <p:nvCxnSpPr>
            <p:cNvPr id="103" name="Connecteur droit 102"/>
            <p:cNvCxnSpPr/>
            <p:nvPr/>
          </p:nvCxnSpPr>
          <p:spPr>
            <a:xfrm>
              <a:off x="1810314" y="3082204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ZoneTexte 103"/>
            <p:cNvSpPr txBox="1"/>
            <p:nvPr/>
          </p:nvSpPr>
          <p:spPr>
            <a:xfrm>
              <a:off x="1368949" y="2935132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0,5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 rot="16200000">
              <a:off x="241433" y="3350513"/>
              <a:ext cx="19404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 sz="1100" b="1" i="0" u="none" strike="noStrike" kern="1200" baseline="0">
                  <a:solidFill>
                    <a:prstClr val="black"/>
                  </a:solidFill>
                  <a:latin typeface="Arial"/>
                  <a:ea typeface="+mn-ea"/>
                  <a:cs typeface="Arial"/>
                </a:defRPr>
              </a:pPr>
              <a:r>
                <a:rPr lang="fr-FR" sz="1000" b="1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/>
                </a:rPr>
                <a:t>Variation du ratio ARN CA/ADN (log</a:t>
              </a:r>
              <a:r>
                <a:rPr lang="fr-FR" sz="1000" b="1" baseline="-25000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/>
                </a:rPr>
                <a:t>10</a:t>
              </a:r>
              <a:r>
                <a:rPr lang="fr-FR" sz="1000" b="1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/>
                </a:rPr>
                <a:t>) </a:t>
              </a: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1797852" y="3993211"/>
              <a:ext cx="28447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Moyenne à l’inclusion - log10 ratio ARN CA/ADN = - 0,33</a:t>
              </a:r>
            </a:p>
          </p:txBody>
        </p:sp>
        <p:cxnSp>
          <p:nvCxnSpPr>
            <p:cNvPr id="107" name="Connecteur droit 106"/>
            <p:cNvCxnSpPr/>
            <p:nvPr/>
          </p:nvCxnSpPr>
          <p:spPr>
            <a:xfrm>
              <a:off x="1857906" y="3331703"/>
              <a:ext cx="2139947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>
              <a:off x="1810314" y="3821703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ZoneTexte 108"/>
            <p:cNvSpPr txBox="1"/>
            <p:nvPr/>
          </p:nvSpPr>
          <p:spPr>
            <a:xfrm>
              <a:off x="1309162" y="3674631"/>
              <a:ext cx="494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-1,0</a:t>
              </a:r>
            </a:p>
          </p:txBody>
        </p:sp>
        <p:cxnSp>
          <p:nvCxnSpPr>
            <p:cNvPr id="110" name="Connecteur droit 109"/>
            <p:cNvCxnSpPr/>
            <p:nvPr/>
          </p:nvCxnSpPr>
          <p:spPr>
            <a:xfrm>
              <a:off x="1810314" y="4078727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ZoneTexte 110"/>
            <p:cNvSpPr txBox="1"/>
            <p:nvPr/>
          </p:nvSpPr>
          <p:spPr>
            <a:xfrm>
              <a:off x="1309162" y="3931655"/>
              <a:ext cx="494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-1,5</a:t>
              </a: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2765518" y="431166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14</a:t>
              </a:r>
            </a:p>
          </p:txBody>
        </p:sp>
        <p:cxnSp>
          <p:nvCxnSpPr>
            <p:cNvPr id="115" name="Connecteur droit 114"/>
            <p:cNvCxnSpPr/>
            <p:nvPr/>
          </p:nvCxnSpPr>
          <p:spPr>
            <a:xfrm rot="5400000">
              <a:off x="2932263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ZoneTexte 115"/>
            <p:cNvSpPr txBox="1"/>
            <p:nvPr/>
          </p:nvSpPr>
          <p:spPr>
            <a:xfrm>
              <a:off x="2009852" y="4311669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3</a:t>
              </a:r>
            </a:p>
          </p:txBody>
        </p:sp>
        <p:cxnSp>
          <p:nvCxnSpPr>
            <p:cNvPr id="117" name="Connecteur droit 116"/>
            <p:cNvCxnSpPr/>
            <p:nvPr/>
          </p:nvCxnSpPr>
          <p:spPr>
            <a:xfrm rot="5400000">
              <a:off x="2126243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ZoneTexte 117"/>
            <p:cNvSpPr txBox="1"/>
            <p:nvPr/>
          </p:nvSpPr>
          <p:spPr>
            <a:xfrm>
              <a:off x="3644142" y="4557890"/>
              <a:ext cx="6735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Jours</a:t>
              </a:r>
            </a:p>
          </p:txBody>
        </p:sp>
        <p:cxnSp>
          <p:nvCxnSpPr>
            <p:cNvPr id="136" name="Connecteur droit 135"/>
            <p:cNvCxnSpPr/>
            <p:nvPr/>
          </p:nvCxnSpPr>
          <p:spPr>
            <a:xfrm>
              <a:off x="1810314" y="3570756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ZoneTexte 136"/>
            <p:cNvSpPr txBox="1"/>
            <p:nvPr/>
          </p:nvSpPr>
          <p:spPr>
            <a:xfrm>
              <a:off x="1309162" y="3423684"/>
              <a:ext cx="494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-0,5</a:t>
              </a:r>
            </a:p>
          </p:txBody>
        </p:sp>
      </p:grpSp>
      <p:sp>
        <p:nvSpPr>
          <p:cNvPr id="119" name="Espace réservé du texte 24"/>
          <p:cNvSpPr txBox="1">
            <a:spLocks/>
          </p:cNvSpPr>
          <p:nvPr/>
        </p:nvSpPr>
        <p:spPr>
          <a:xfrm>
            <a:off x="2610708" y="4144995"/>
            <a:ext cx="2186514" cy="317645"/>
          </a:xfrm>
          <a:prstGeom prst="rect">
            <a:avLst/>
          </a:prstGeom>
        </p:spPr>
        <p:txBody>
          <a:bodyPr lIns="0" tIns="0" rIns="0" bIns="0"/>
          <a:lstStyle/>
          <a:p>
            <a:pPr algn="ctr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DC5A20"/>
              </a:buClr>
              <a:buSzPct val="100000"/>
              <a:buFont typeface="Lucida Grande"/>
              <a:buNone/>
              <a:defRPr/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Traitement actif (n = 6 )</a:t>
            </a:r>
          </a:p>
        </p:txBody>
      </p:sp>
      <p:grpSp>
        <p:nvGrpSpPr>
          <p:cNvPr id="120" name="Grouper 119"/>
          <p:cNvGrpSpPr/>
          <p:nvPr/>
        </p:nvGrpSpPr>
        <p:grpSpPr>
          <a:xfrm>
            <a:off x="5012137" y="4365502"/>
            <a:ext cx="3119829" cy="1781452"/>
            <a:chOff x="1448683" y="2837994"/>
            <a:chExt cx="3119829" cy="1781452"/>
          </a:xfrm>
        </p:grpSpPr>
        <p:sp>
          <p:nvSpPr>
            <p:cNvPr id="121" name="ZoneTexte 120"/>
            <p:cNvSpPr txBox="1"/>
            <p:nvPr/>
          </p:nvSpPr>
          <p:spPr>
            <a:xfrm>
              <a:off x="2304916" y="4311669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7</a:t>
              </a:r>
            </a:p>
          </p:txBody>
        </p:sp>
        <p:cxnSp>
          <p:nvCxnSpPr>
            <p:cNvPr id="122" name="Connecteur droit 121"/>
            <p:cNvCxnSpPr/>
            <p:nvPr/>
          </p:nvCxnSpPr>
          <p:spPr>
            <a:xfrm rot="5400000">
              <a:off x="242130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>
              <a:off x="1857906" y="4214815"/>
              <a:ext cx="2186514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ZoneTexte 123"/>
            <p:cNvSpPr txBox="1"/>
            <p:nvPr/>
          </p:nvSpPr>
          <p:spPr>
            <a:xfrm>
              <a:off x="3788742" y="431166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28</a:t>
              </a:r>
            </a:p>
          </p:txBody>
        </p:sp>
        <p:cxnSp>
          <p:nvCxnSpPr>
            <p:cNvPr id="125" name="Connecteur droit 124"/>
            <p:cNvCxnSpPr/>
            <p:nvPr/>
          </p:nvCxnSpPr>
          <p:spPr>
            <a:xfrm rot="5400000">
              <a:off x="395548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ZoneTexte 125"/>
            <p:cNvSpPr txBox="1"/>
            <p:nvPr/>
          </p:nvSpPr>
          <p:spPr>
            <a:xfrm>
              <a:off x="1448683" y="4311669"/>
              <a:ext cx="690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Inclusion</a:t>
              </a:r>
            </a:p>
          </p:txBody>
        </p:sp>
        <p:cxnSp>
          <p:nvCxnSpPr>
            <p:cNvPr id="127" name="Connecteur droit 126"/>
            <p:cNvCxnSpPr/>
            <p:nvPr/>
          </p:nvCxnSpPr>
          <p:spPr>
            <a:xfrm rot="5400000">
              <a:off x="189943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16200000" flipV="1">
              <a:off x="1168705" y="3526404"/>
              <a:ext cx="1376822" cy="1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ZoneTexte 128"/>
            <p:cNvSpPr txBox="1"/>
            <p:nvPr/>
          </p:nvSpPr>
          <p:spPr>
            <a:xfrm>
              <a:off x="1797852" y="3976534"/>
              <a:ext cx="27706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Moyenne à l’inclusion - log10 ratio ARN CA/ADN = - 0,40</a:t>
              </a:r>
            </a:p>
          </p:txBody>
        </p:sp>
        <p:cxnSp>
          <p:nvCxnSpPr>
            <p:cNvPr id="130" name="Connecteur droit 129"/>
            <p:cNvCxnSpPr/>
            <p:nvPr/>
          </p:nvCxnSpPr>
          <p:spPr>
            <a:xfrm>
              <a:off x="1857906" y="3681423"/>
              <a:ext cx="2139947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ZoneTexte 130"/>
            <p:cNvSpPr txBox="1"/>
            <p:nvPr/>
          </p:nvSpPr>
          <p:spPr>
            <a:xfrm>
              <a:off x="2765518" y="431166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14</a:t>
              </a:r>
            </a:p>
          </p:txBody>
        </p:sp>
        <p:cxnSp>
          <p:nvCxnSpPr>
            <p:cNvPr id="132" name="Connecteur droit 131"/>
            <p:cNvCxnSpPr/>
            <p:nvPr/>
          </p:nvCxnSpPr>
          <p:spPr>
            <a:xfrm rot="5400000">
              <a:off x="2932263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ZoneTexte 132"/>
            <p:cNvSpPr txBox="1"/>
            <p:nvPr/>
          </p:nvSpPr>
          <p:spPr>
            <a:xfrm>
              <a:off x="2009852" y="4311669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3</a:t>
              </a:r>
            </a:p>
          </p:txBody>
        </p:sp>
        <p:cxnSp>
          <p:nvCxnSpPr>
            <p:cNvPr id="134" name="Connecteur droit 133"/>
            <p:cNvCxnSpPr/>
            <p:nvPr/>
          </p:nvCxnSpPr>
          <p:spPr>
            <a:xfrm rot="5400000">
              <a:off x="2126243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Espace réservé du texte 24"/>
          <p:cNvSpPr txBox="1">
            <a:spLocks/>
          </p:cNvSpPr>
          <p:nvPr/>
        </p:nvSpPr>
        <p:spPr>
          <a:xfrm>
            <a:off x="5425066" y="4144995"/>
            <a:ext cx="2186514" cy="317645"/>
          </a:xfrm>
          <a:prstGeom prst="rect">
            <a:avLst/>
          </a:prstGeom>
        </p:spPr>
        <p:txBody>
          <a:bodyPr lIns="0" tIns="0" rIns="0" bIns="0"/>
          <a:lstStyle/>
          <a:p>
            <a:pPr algn="ctr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DC5A20"/>
              </a:buClr>
              <a:buSzPct val="100000"/>
              <a:buFont typeface="Lucida Grande"/>
              <a:buNone/>
              <a:defRPr/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Placebo (n = 2 )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5214" y="1949560"/>
            <a:ext cx="2128838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9501" y="4681524"/>
            <a:ext cx="2078038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2480" y="4513142"/>
            <a:ext cx="2076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3599" y="2236562"/>
            <a:ext cx="212248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1776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RÉSERVOIRS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70849" y="672955"/>
            <a:ext cx="7647709" cy="635289"/>
          </a:xfrm>
        </p:spPr>
        <p:txBody>
          <a:bodyPr/>
          <a:lstStyle/>
          <a:p>
            <a:r>
              <a:rPr lang="fr-FR" dirty="0"/>
              <a:t>Essai ACTG A5326 : résultats </a:t>
            </a:r>
            <a:r>
              <a:rPr lang="fr-FR" dirty="0" smtClean="0"/>
              <a:t>(3)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063276" y="5565933"/>
            <a:ext cx="7623523" cy="531813"/>
          </a:xfrm>
        </p:spPr>
        <p:txBody>
          <a:bodyPr/>
          <a:lstStyle/>
          <a:p>
            <a:r>
              <a:rPr lang="fr-FR" sz="1400" dirty="0"/>
              <a:t>Ces premiers résultats à la plus faible dose restent assez décevants sur le plan immunologique et </a:t>
            </a:r>
            <a:r>
              <a:rPr lang="fr-FR" sz="1400" dirty="0" smtClean="0"/>
              <a:t>virologique </a:t>
            </a:r>
          </a:p>
          <a:p>
            <a:r>
              <a:rPr lang="fr-FR" sz="1400" dirty="0" smtClean="0"/>
              <a:t>L’essai </a:t>
            </a:r>
            <a:r>
              <a:rPr lang="fr-FR" sz="1400" dirty="0"/>
              <a:t>est prévu d’être poursuivi avec des doses plus élevées à 1, 3 et 10 mg/</a:t>
            </a:r>
            <a:r>
              <a:rPr lang="fr-FR" sz="1400" dirty="0" smtClean="0"/>
              <a:t>kg</a:t>
            </a:r>
            <a:endParaRPr lang="fr-FR" sz="1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CROI 2016 - D’après </a:t>
            </a:r>
            <a:r>
              <a:rPr lang="fr-FR" dirty="0" err="1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Eron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 JJ et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al.,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. 25 actualisé 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ea typeface="Arial" pitchFamily="-84" charset="0"/>
              <a:cs typeface="Arial" pitchFamily="-84" charset="0"/>
            </a:endParaRPr>
          </a:p>
        </p:txBody>
      </p:sp>
      <p:grpSp>
        <p:nvGrpSpPr>
          <p:cNvPr id="70" name="Grouper 69"/>
          <p:cNvGrpSpPr/>
          <p:nvPr/>
        </p:nvGrpSpPr>
        <p:grpSpPr>
          <a:xfrm>
            <a:off x="804119" y="1160743"/>
            <a:ext cx="4413080" cy="2776646"/>
            <a:chOff x="799282" y="1842800"/>
            <a:chExt cx="4413080" cy="2776646"/>
          </a:xfrm>
        </p:grpSpPr>
        <p:sp>
          <p:nvSpPr>
            <p:cNvPr id="25" name="ZoneTexte 24"/>
            <p:cNvSpPr txBox="1"/>
            <p:nvPr/>
          </p:nvSpPr>
          <p:spPr>
            <a:xfrm>
              <a:off x="2602130" y="4311669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7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315850" y="431166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14</a:t>
              </a:r>
            </a:p>
          </p:txBody>
        </p:sp>
        <p:cxnSp>
          <p:nvCxnSpPr>
            <p:cNvPr id="27" name="Connecteur droit 26"/>
            <p:cNvCxnSpPr/>
            <p:nvPr/>
          </p:nvCxnSpPr>
          <p:spPr>
            <a:xfrm rot="5400000">
              <a:off x="2718521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3482595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1857906" y="4214815"/>
              <a:ext cx="3252574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4827997" y="431166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28</a:t>
              </a:r>
            </a:p>
          </p:txBody>
        </p:sp>
        <p:cxnSp>
          <p:nvCxnSpPr>
            <p:cNvPr id="31" name="Connecteur droit 30"/>
            <p:cNvCxnSpPr/>
            <p:nvPr/>
          </p:nvCxnSpPr>
          <p:spPr>
            <a:xfrm rot="5400000">
              <a:off x="4994742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1533708" y="4311669"/>
              <a:ext cx="893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Inclusion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rot="5400000">
              <a:off x="1954466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16200000" flipV="1">
              <a:off x="854607" y="3212307"/>
              <a:ext cx="2005015" cy="1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1810314" y="3818467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1368949" y="3671395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0,0</a:t>
              </a:r>
            </a:p>
          </p:txBody>
        </p:sp>
        <p:cxnSp>
          <p:nvCxnSpPr>
            <p:cNvPr id="47" name="Connecteur droit 46"/>
            <p:cNvCxnSpPr/>
            <p:nvPr/>
          </p:nvCxnSpPr>
          <p:spPr>
            <a:xfrm>
              <a:off x="1810314" y="3210112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1368949" y="306304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0,2</a:t>
              </a:r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1810314" y="2602906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1368949" y="2455834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0,4</a:t>
              </a:r>
            </a:p>
          </p:txBody>
        </p:sp>
        <p:sp>
          <p:nvSpPr>
            <p:cNvPr id="52" name="Rectangle 51"/>
            <p:cNvSpPr/>
            <p:nvPr/>
          </p:nvSpPr>
          <p:spPr>
            <a:xfrm rot="16200000">
              <a:off x="-151765" y="2891606"/>
              <a:ext cx="248687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 sz="1100" b="1" i="0" u="none" strike="noStrike" kern="1200" baseline="0">
                  <a:solidFill>
                    <a:prstClr val="black"/>
                  </a:solidFill>
                  <a:latin typeface="Arial"/>
                  <a:ea typeface="+mn-ea"/>
                  <a:cs typeface="Arial"/>
                </a:defRPr>
              </a:pPr>
              <a:r>
                <a:rPr lang="fr-FR" sz="1000" b="1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/>
                </a:rPr>
                <a:t>Variation du % de</a:t>
              </a:r>
              <a:r>
                <a:rPr lang="fr-FR" sz="1400" b="1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/>
                </a:rPr>
                <a:t/>
              </a:r>
              <a:br>
                <a:rPr lang="fr-FR" sz="1400" b="1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/>
                </a:rPr>
              </a:br>
              <a:r>
                <a:rPr lang="fr-FR" sz="1100" b="1" dirty="0">
                  <a:solidFill>
                    <a:prstClr val="black"/>
                  </a:solidFill>
                  <a:latin typeface="Arial"/>
                  <a:ea typeface="ＭＳ Ｐゴシック" pitchFamily="-84" charset="-128"/>
                  <a:cs typeface="Arial"/>
                </a:rPr>
                <a:t>réponses spécifiques des CD8  vis-à-vis des antigènes gag </a:t>
              </a:r>
              <a:endParaRPr lang="fr-FR" sz="1400" b="1" dirty="0">
                <a:solidFill>
                  <a:prstClr val="black"/>
                </a:solidFill>
                <a:latin typeface="Arial"/>
                <a:ea typeface="ＭＳ Ｐゴシック" pitchFamily="-84" charset="-128"/>
                <a:cs typeface="Arial"/>
              </a:endParaRPr>
            </a:p>
          </p:txBody>
        </p:sp>
        <p:sp>
          <p:nvSpPr>
            <p:cNvPr id="53" name="Espace réservé du texte 24"/>
            <p:cNvSpPr txBox="1">
              <a:spLocks/>
            </p:cNvSpPr>
            <p:nvPr/>
          </p:nvSpPr>
          <p:spPr>
            <a:xfrm>
              <a:off x="1857114" y="1842800"/>
              <a:ext cx="3130906" cy="31764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DC5A20"/>
                </a:buClr>
                <a:buSzPct val="100000"/>
                <a:buFont typeface="Lucida Grande"/>
                <a:buNone/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Arial"/>
                  <a:ea typeface="ＭＳ Ｐゴシック" charset="-128"/>
                  <a:cs typeface="Arial"/>
                </a:rPr>
                <a:t>Traitement actif (n = 6)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1857906" y="3937389"/>
              <a:ext cx="1517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err="1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Avg</a:t>
              </a: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 BL % = 0,09</a:t>
              </a:r>
            </a:p>
          </p:txBody>
        </p:sp>
        <p:cxnSp>
          <p:nvCxnSpPr>
            <p:cNvPr id="55" name="Connecteur droit 54"/>
            <p:cNvCxnSpPr/>
            <p:nvPr/>
          </p:nvCxnSpPr>
          <p:spPr>
            <a:xfrm>
              <a:off x="1857906" y="3816879"/>
              <a:ext cx="3252574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48710" y="2268538"/>
              <a:ext cx="30702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9" name="Grouper 68"/>
          <p:cNvGrpSpPr/>
          <p:nvPr/>
        </p:nvGrpSpPr>
        <p:grpSpPr>
          <a:xfrm>
            <a:off x="5274901" y="1160743"/>
            <a:ext cx="3679932" cy="2776646"/>
            <a:chOff x="5059228" y="1842800"/>
            <a:chExt cx="3679932" cy="2776646"/>
          </a:xfrm>
        </p:grpSpPr>
        <p:sp>
          <p:nvSpPr>
            <p:cNvPr id="64" name="ZoneTexte 63"/>
            <p:cNvSpPr txBox="1"/>
            <p:nvPr/>
          </p:nvSpPr>
          <p:spPr>
            <a:xfrm>
              <a:off x="5059228" y="4311669"/>
              <a:ext cx="893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Inclusion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113207" y="4311669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7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 rot="5400000">
              <a:off x="6230027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6842648" y="431166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14</a:t>
              </a:r>
            </a:p>
          </p:txBody>
        </p:sp>
        <p:cxnSp>
          <p:nvCxnSpPr>
            <p:cNvPr id="57" name="Connecteur droit 56"/>
            <p:cNvCxnSpPr/>
            <p:nvPr/>
          </p:nvCxnSpPr>
          <p:spPr>
            <a:xfrm rot="5400000">
              <a:off x="7009393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5384704" y="4214815"/>
              <a:ext cx="3252574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8354795" y="431166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28</a:t>
              </a:r>
            </a:p>
          </p:txBody>
        </p:sp>
        <p:cxnSp>
          <p:nvCxnSpPr>
            <p:cNvPr id="60" name="Connecteur droit 59"/>
            <p:cNvCxnSpPr/>
            <p:nvPr/>
          </p:nvCxnSpPr>
          <p:spPr>
            <a:xfrm rot="5400000">
              <a:off x="8521540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rot="16200000" flipV="1">
              <a:off x="4381405" y="3212307"/>
              <a:ext cx="2005015" cy="1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/>
            <p:cNvSpPr txBox="1"/>
            <p:nvPr/>
          </p:nvSpPr>
          <p:spPr>
            <a:xfrm>
              <a:off x="5384704" y="3937389"/>
              <a:ext cx="1517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err="1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Avg</a:t>
              </a: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 BL % = 0,18</a:t>
              </a:r>
            </a:p>
          </p:txBody>
        </p:sp>
        <p:cxnSp>
          <p:nvCxnSpPr>
            <p:cNvPr id="63" name="Connecteur droit 62"/>
            <p:cNvCxnSpPr/>
            <p:nvPr/>
          </p:nvCxnSpPr>
          <p:spPr>
            <a:xfrm>
              <a:off x="5384704" y="3816879"/>
              <a:ext cx="3252574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rot="5400000">
              <a:off x="5479986" y="4245361"/>
              <a:ext cx="468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space réservé du texte 24"/>
            <p:cNvSpPr txBox="1">
              <a:spLocks/>
            </p:cNvSpPr>
            <p:nvPr/>
          </p:nvSpPr>
          <p:spPr>
            <a:xfrm>
              <a:off x="5357234" y="1842800"/>
              <a:ext cx="3130906" cy="31764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DC5A20"/>
                </a:buClr>
                <a:buSzPct val="100000"/>
                <a:buFont typeface="Lucida Grande"/>
                <a:buNone/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Arial"/>
                  <a:ea typeface="ＭＳ Ｐゴシック" charset="-128"/>
                  <a:cs typeface="Arial"/>
                </a:rPr>
                <a:t>Placebo (n = 2 )</a:t>
              </a:r>
            </a:p>
          </p:txBody>
        </p:sp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9771" y="3611571"/>
              <a:ext cx="3116262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" name="Espace réservé du contenu 1"/>
          <p:cNvSpPr>
            <a:spLocks noGrp="1"/>
          </p:cNvSpPr>
          <p:nvPr>
            <p:ph idx="1"/>
          </p:nvPr>
        </p:nvSpPr>
        <p:spPr>
          <a:xfrm>
            <a:off x="1063277" y="3937389"/>
            <a:ext cx="7623522" cy="1449493"/>
          </a:xfrm>
        </p:spPr>
        <p:txBody>
          <a:bodyPr/>
          <a:lstStyle/>
          <a:p>
            <a:r>
              <a:rPr lang="fr-FR" sz="1600" dirty="0" smtClean="0"/>
              <a:t>Aucun effet dans le temps observé sur la CV ultrasensible, ni sur le ratio ARN/ADN cellulaire </a:t>
            </a:r>
          </a:p>
          <a:p>
            <a:r>
              <a:rPr lang="fr-FR" sz="1600" dirty="0" smtClean="0"/>
              <a:t>Un seul patient a présenté une baisse d’un log de l’ARN viral </a:t>
            </a:r>
            <a:r>
              <a:rPr lang="fr-FR" sz="1600" dirty="0" err="1" smtClean="0"/>
              <a:t>intra-cellulaire</a:t>
            </a:r>
            <a:endParaRPr lang="fr-FR" sz="1600" dirty="0" smtClean="0"/>
          </a:p>
          <a:p>
            <a:r>
              <a:rPr lang="fr-FR" sz="1600" dirty="0" smtClean="0"/>
              <a:t>Tolérance relativement bonne avec un cas rapporté d’insuffisance hypophysaire  en rapport avec un trouble de l’auto-immunité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6534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Virologie / Ultra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sequencing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Chaillon</a:t>
            </a:r>
            <a:r>
              <a:rPr lang="fr-FR" dirty="0" smtClean="0"/>
              <a:t> (487):</a:t>
            </a:r>
          </a:p>
          <a:p>
            <a:pPr lvl="1"/>
            <a:r>
              <a:rPr lang="fr-FR" dirty="0" smtClean="0"/>
              <a:t>31 patients HIV+ récents (64 jours) appariés aux patients source</a:t>
            </a:r>
          </a:p>
          <a:p>
            <a:pPr lvl="1"/>
            <a:r>
              <a:rPr lang="fr-FR" dirty="0" smtClean="0"/>
              <a:t>DRM+: 3,37%</a:t>
            </a:r>
          </a:p>
          <a:p>
            <a:pPr lvl="1"/>
            <a:r>
              <a:rPr lang="fr-FR" dirty="0" err="1" smtClean="0"/>
              <a:t>Minority</a:t>
            </a:r>
            <a:r>
              <a:rPr lang="fr-FR" dirty="0" smtClean="0"/>
              <a:t> DRM: pas de lien avec souches des pts source</a:t>
            </a:r>
          </a:p>
          <a:p>
            <a:r>
              <a:rPr lang="fr-FR" dirty="0" smtClean="0"/>
              <a:t>E </a:t>
            </a:r>
            <a:r>
              <a:rPr lang="fr-FR" dirty="0" err="1" smtClean="0"/>
              <a:t>Todesco</a:t>
            </a:r>
            <a:r>
              <a:rPr lang="fr-FR" dirty="0" smtClean="0"/>
              <a:t> (489):</a:t>
            </a:r>
          </a:p>
          <a:p>
            <a:pPr lvl="1"/>
            <a:r>
              <a:rPr lang="fr-FR" dirty="0" smtClean="0"/>
              <a:t>92 pts naïfs analysés en UDS pour </a:t>
            </a:r>
            <a:r>
              <a:rPr lang="fr-FR" dirty="0" err="1" smtClean="0"/>
              <a:t>intégrase</a:t>
            </a:r>
            <a:endParaRPr lang="fr-FR" dirty="0" smtClean="0"/>
          </a:p>
          <a:p>
            <a:pPr lvl="1"/>
            <a:r>
              <a:rPr lang="fr-FR" dirty="0" smtClean="0"/>
              <a:t>7 pts avec mutations +: 5 pts 74I, 2 pts 157Q</a:t>
            </a:r>
          </a:p>
          <a:p>
            <a:pPr lvl="1"/>
            <a:r>
              <a:rPr lang="fr-FR" dirty="0" smtClean="0"/>
              <a:t>3 pts avec mutations UDS seulement: 2pts 263K, 1 pt 138K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173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prevention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728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7" y="1219734"/>
            <a:ext cx="7623522" cy="527786"/>
          </a:xfrm>
        </p:spPr>
        <p:txBody>
          <a:bodyPr/>
          <a:lstStyle/>
          <a:p>
            <a:r>
              <a:rPr lang="fr-FR" sz="1600" dirty="0" smtClean="0"/>
              <a:t>Étude de phase </a:t>
            </a:r>
            <a:r>
              <a:rPr lang="fr-FR" sz="1600" dirty="0" err="1" smtClean="0"/>
              <a:t>IIa</a:t>
            </a:r>
            <a:r>
              <a:rPr lang="fr-FR" sz="1600" dirty="0" smtClean="0"/>
              <a:t> (tolérance, PK), randomisée (2 bras) en double aveugle,  chez des hommes (n=127) à faible risque d’acquisition du VIH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577646"/>
            <a:ext cx="8080722" cy="463417"/>
          </a:xfrm>
        </p:spPr>
        <p:txBody>
          <a:bodyPr/>
          <a:lstStyle/>
          <a:p>
            <a:r>
              <a:rPr lang="fr-FR" dirty="0" smtClean="0"/>
              <a:t>Étude ECLAIR : CAB longue durée d’action chez les volontaires sains (1)</a:t>
            </a:r>
            <a:endParaRPr lang="fr-FR" dirty="0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25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Markowitz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M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106,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21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973006"/>
              </p:ext>
            </p:extLst>
          </p:nvPr>
        </p:nvGraphicFramePr>
        <p:xfrm>
          <a:off x="1695814" y="3836960"/>
          <a:ext cx="6212380" cy="248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386"/>
                <a:gridCol w="2058804"/>
                <a:gridCol w="1553095"/>
                <a:gridCol w="1553095"/>
              </a:tblGrid>
              <a:tr h="0">
                <a:tc gridSpan="2"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PBO (n = 21)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CAB (n = 106)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Âge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baseline="0" dirty="0" err="1" smtClean="0"/>
                        <a:t>médian</a:t>
                      </a:r>
                      <a:r>
                        <a:rPr lang="fr-FR" sz="1200" dirty="0" smtClean="0"/>
                        <a:t>, années (</a:t>
                      </a:r>
                      <a:r>
                        <a:rPr lang="fr-FR" sz="1200" dirty="0" err="1" smtClean="0"/>
                        <a:t>min-max</a:t>
                      </a:r>
                      <a:r>
                        <a:rPr lang="fr-FR" sz="1200" dirty="0" smtClean="0"/>
                        <a:t>)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30 (21-57)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31 (20-61)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Ethnie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Caucasiens</a:t>
                      </a:r>
                    </a:p>
                    <a:p>
                      <a:r>
                        <a:rPr lang="fr-FR" sz="1200" dirty="0" smtClean="0"/>
                        <a:t>Afro-Américains/Africains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57 %</a:t>
                      </a:r>
                    </a:p>
                    <a:p>
                      <a:pPr algn="ctr"/>
                      <a:r>
                        <a:rPr lang="fr-FR" sz="1200" dirty="0" smtClean="0"/>
                        <a:t>33 %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56 %</a:t>
                      </a:r>
                    </a:p>
                    <a:p>
                      <a:pPr algn="ctr"/>
                      <a:r>
                        <a:rPr lang="fr-FR" sz="1200" dirty="0" smtClean="0"/>
                        <a:t>31 %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fr-FR" sz="1200" dirty="0" smtClean="0"/>
                        <a:t>Hispaniques/Latino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14 % 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15 %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fr-FR" sz="1200" dirty="0" smtClean="0"/>
                        <a:t>Taille</a:t>
                      </a:r>
                      <a:r>
                        <a:rPr lang="fr-FR" sz="1200" baseline="0" dirty="0" smtClean="0"/>
                        <a:t> médiane, </a:t>
                      </a:r>
                      <a:r>
                        <a:rPr lang="fr-FR" sz="1200" dirty="0" smtClean="0"/>
                        <a:t>cm (</a:t>
                      </a:r>
                      <a:r>
                        <a:rPr lang="fr-FR" sz="1200" dirty="0" err="1" smtClean="0"/>
                        <a:t>min-max</a:t>
                      </a:r>
                      <a:r>
                        <a:rPr lang="fr-FR" sz="1200" dirty="0" smtClean="0"/>
                        <a:t>) 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175 (158-193) 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176 (160-198) 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fr-FR" sz="1200" dirty="0" smtClean="0"/>
                        <a:t>Poids</a:t>
                      </a:r>
                      <a:r>
                        <a:rPr lang="fr-FR" sz="1200" baseline="0" dirty="0" smtClean="0"/>
                        <a:t> médian</a:t>
                      </a:r>
                      <a:r>
                        <a:rPr lang="fr-FR" sz="1200" dirty="0" smtClean="0"/>
                        <a:t>, kg (</a:t>
                      </a:r>
                      <a:r>
                        <a:rPr lang="fr-FR" sz="1200" dirty="0" err="1" smtClean="0"/>
                        <a:t>min-max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79 (48-132) 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81 (52-167) 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fr-FR" sz="1200" dirty="0" smtClean="0"/>
                        <a:t>IMC</a:t>
                      </a:r>
                      <a:r>
                        <a:rPr lang="fr-FR" sz="1200" baseline="0" dirty="0" smtClean="0"/>
                        <a:t> médian</a:t>
                      </a:r>
                      <a:r>
                        <a:rPr lang="fr-FR" sz="1200" dirty="0" smtClean="0"/>
                        <a:t>, kg/m</a:t>
                      </a:r>
                      <a:r>
                        <a:rPr lang="fr-FR" sz="1200" baseline="30000" dirty="0" smtClean="0"/>
                        <a:t>2</a:t>
                      </a:r>
                      <a:r>
                        <a:rPr lang="fr-FR" sz="1200" dirty="0" smtClean="0"/>
                        <a:t> (</a:t>
                      </a:r>
                      <a:r>
                        <a:rPr lang="fr-FR" sz="1200" dirty="0" err="1" smtClean="0"/>
                        <a:t>min-max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25 (18-40) 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26 (18-48)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412">
                <a:tc gridSpan="2">
                  <a:txBody>
                    <a:bodyPr/>
                    <a:lstStyle/>
                    <a:p>
                      <a:r>
                        <a:rPr lang="fr-FR" sz="1200" dirty="0" smtClean="0"/>
                        <a:t>Facteurs</a:t>
                      </a:r>
                      <a:r>
                        <a:rPr lang="fr-FR" sz="1200" baseline="0" dirty="0" smtClean="0"/>
                        <a:t> de risque de transmission</a:t>
                      </a:r>
                      <a:endParaRPr lang="fr-FR" sz="1200" dirty="0" smtClean="0"/>
                    </a:p>
                    <a:p>
                      <a:r>
                        <a:rPr lang="fr-FR" sz="1200" dirty="0" smtClean="0"/>
                        <a:t>Contact</a:t>
                      </a:r>
                      <a:r>
                        <a:rPr lang="fr-FR" sz="1200" baseline="0" dirty="0" smtClean="0"/>
                        <a:t> h</a:t>
                      </a:r>
                      <a:r>
                        <a:rPr lang="fr-FR" sz="1200" dirty="0" smtClean="0"/>
                        <a:t>omosexuel</a:t>
                      </a:r>
                    </a:p>
                    <a:p>
                      <a:r>
                        <a:rPr lang="fr-FR" sz="1200" dirty="0" smtClean="0"/>
                        <a:t>Contact hétérosexuel</a:t>
                      </a:r>
                    </a:p>
                    <a:p>
                      <a:r>
                        <a:rPr lang="fr-FR" sz="1200" dirty="0" smtClean="0"/>
                        <a:t>Professionnel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76 %</a:t>
                      </a:r>
                    </a:p>
                    <a:p>
                      <a:pPr algn="ctr"/>
                      <a:r>
                        <a:rPr lang="fr-FR" sz="1200" dirty="0" smtClean="0"/>
                        <a:t>29 %</a:t>
                      </a:r>
                    </a:p>
                    <a:p>
                      <a:pPr algn="ctr"/>
                      <a:r>
                        <a:rPr lang="fr-FR" sz="1200" dirty="0" smtClean="0"/>
                        <a:t>5 %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85 %</a:t>
                      </a:r>
                    </a:p>
                    <a:p>
                      <a:pPr algn="ctr"/>
                      <a:r>
                        <a:rPr lang="fr-FR" sz="1200" dirty="0" smtClean="0"/>
                        <a:t>21 %</a:t>
                      </a:r>
                    </a:p>
                    <a:p>
                      <a:pPr algn="ctr"/>
                      <a:r>
                        <a:rPr lang="fr-FR" sz="1200" dirty="0" smtClean="0"/>
                        <a:t>2 %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2" name="Grouper 21"/>
          <p:cNvGrpSpPr/>
          <p:nvPr/>
        </p:nvGrpSpPr>
        <p:grpSpPr>
          <a:xfrm>
            <a:off x="965200" y="1789350"/>
            <a:ext cx="8178799" cy="1974377"/>
            <a:chOff x="965200" y="1136134"/>
            <a:chExt cx="8178799" cy="2279582"/>
          </a:xfrm>
        </p:grpSpPr>
        <p:sp>
          <p:nvSpPr>
            <p:cNvPr id="23" name="Rectangle 22"/>
            <p:cNvSpPr/>
            <p:nvPr/>
          </p:nvSpPr>
          <p:spPr>
            <a:xfrm>
              <a:off x="5447949" y="2834760"/>
              <a:ext cx="3543651" cy="30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i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PO : oral ; Q12W : toutes les 12 semaines  </a:t>
              </a:r>
            </a:p>
          </p:txBody>
        </p:sp>
        <p:grpSp>
          <p:nvGrpSpPr>
            <p:cNvPr id="24" name="Grouper 70"/>
            <p:cNvGrpSpPr/>
            <p:nvPr/>
          </p:nvGrpSpPr>
          <p:grpSpPr>
            <a:xfrm>
              <a:off x="965200" y="1136134"/>
              <a:ext cx="8178799" cy="2279582"/>
              <a:chOff x="1613130" y="1136134"/>
              <a:chExt cx="7070187" cy="2279582"/>
            </a:xfrm>
          </p:grpSpPr>
          <p:sp>
            <p:nvSpPr>
              <p:cNvPr id="28" name="ZoneTexte 27"/>
              <p:cNvSpPr txBox="1"/>
              <p:nvPr/>
            </p:nvSpPr>
            <p:spPr>
              <a:xfrm>
                <a:off x="1801860" y="1136134"/>
                <a:ext cx="1469660" cy="307777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Phase orale</a:t>
                </a: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586294" y="1136134"/>
                <a:ext cx="2552124" cy="307777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Phase d’injection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6431280" y="1136134"/>
                <a:ext cx="1999980" cy="35535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Phase de suivi</a:t>
                </a:r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>
                <a:off x="1801860" y="1965166"/>
                <a:ext cx="6629400" cy="1588"/>
              </a:xfrm>
              <a:prstGeom prst="line">
                <a:avLst/>
              </a:prstGeom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/>
              <p:nvPr/>
            </p:nvCxnSpPr>
            <p:spPr>
              <a:xfrm rot="5400000">
                <a:off x="1686766" y="185086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ZoneTexte 32"/>
              <p:cNvSpPr txBox="1"/>
              <p:nvPr/>
            </p:nvSpPr>
            <p:spPr>
              <a:xfrm>
                <a:off x="1613130" y="1443911"/>
                <a:ext cx="374284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J1</a:t>
                </a:r>
              </a:p>
            </p:txBody>
          </p:sp>
          <p:cxnSp>
            <p:nvCxnSpPr>
              <p:cNvPr id="34" name="Connecteur droit avec flèche 33"/>
              <p:cNvCxnSpPr/>
              <p:nvPr/>
            </p:nvCxnSpPr>
            <p:spPr>
              <a:xfrm rot="5400000">
                <a:off x="3123936" y="185086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3035309" y="1443911"/>
                <a:ext cx="404265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S4</a:t>
                </a:r>
              </a:p>
            </p:txBody>
          </p:sp>
          <p:cxnSp>
            <p:nvCxnSpPr>
              <p:cNvPr id="36" name="Connecteur droit avec flèche 35"/>
              <p:cNvCxnSpPr/>
              <p:nvPr/>
            </p:nvCxnSpPr>
            <p:spPr>
              <a:xfrm rot="5400000">
                <a:off x="3471201" y="185086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3382574" y="1443911"/>
                <a:ext cx="404265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S5</a:t>
                </a:r>
              </a:p>
            </p:txBody>
          </p:sp>
          <p:cxnSp>
            <p:nvCxnSpPr>
              <p:cNvPr id="38" name="Connecteur droit avec flèche 37"/>
              <p:cNvCxnSpPr/>
              <p:nvPr/>
            </p:nvCxnSpPr>
            <p:spPr>
              <a:xfrm rot="5400000">
                <a:off x="2423453" y="185086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38"/>
              <p:cNvSpPr txBox="1"/>
              <p:nvPr/>
            </p:nvSpPr>
            <p:spPr>
              <a:xfrm>
                <a:off x="2334826" y="1443911"/>
                <a:ext cx="404265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S2</a:t>
                </a:r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 rot="5400000">
                <a:off x="6023324" y="185086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ZoneTexte 40"/>
              <p:cNvSpPr txBox="1"/>
              <p:nvPr/>
            </p:nvSpPr>
            <p:spPr>
              <a:xfrm>
                <a:off x="5884773" y="1443911"/>
                <a:ext cx="504114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S41</a:t>
                </a:r>
              </a:p>
            </p:txBody>
          </p:sp>
          <p:cxnSp>
            <p:nvCxnSpPr>
              <p:cNvPr id="42" name="Connecteur droit avec flèche 41"/>
              <p:cNvCxnSpPr/>
              <p:nvPr/>
            </p:nvCxnSpPr>
            <p:spPr>
              <a:xfrm rot="5400000">
                <a:off x="5172617" y="185086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/>
              <p:cNvCxnSpPr/>
              <p:nvPr/>
            </p:nvCxnSpPr>
            <p:spPr>
              <a:xfrm rot="5400000">
                <a:off x="4321909" y="185086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ZoneTexte 43"/>
              <p:cNvSpPr txBox="1"/>
              <p:nvPr/>
            </p:nvSpPr>
            <p:spPr>
              <a:xfrm>
                <a:off x="5035654" y="1443911"/>
                <a:ext cx="504114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S29</a:t>
                </a: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4184946" y="1443911"/>
                <a:ext cx="504114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S17</a:t>
                </a:r>
              </a:p>
            </p:txBody>
          </p:sp>
          <p:cxnSp>
            <p:nvCxnSpPr>
              <p:cNvPr id="46" name="Connecteur droit avec flèche 45"/>
              <p:cNvCxnSpPr/>
              <p:nvPr/>
            </p:nvCxnSpPr>
            <p:spPr>
              <a:xfrm rot="5400000">
                <a:off x="8317754" y="185086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ZoneTexte 46"/>
              <p:cNvSpPr txBox="1"/>
              <p:nvPr/>
            </p:nvSpPr>
            <p:spPr>
              <a:xfrm>
                <a:off x="8179203" y="1443911"/>
                <a:ext cx="504114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S81</a:t>
                </a:r>
              </a:p>
            </p:txBody>
          </p:sp>
          <p:cxnSp>
            <p:nvCxnSpPr>
              <p:cNvPr id="48" name="Connecteur droit avec flèche 47"/>
              <p:cNvCxnSpPr/>
              <p:nvPr/>
            </p:nvCxnSpPr>
            <p:spPr>
              <a:xfrm rot="5400000">
                <a:off x="7813640" y="185086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ZoneTexte 48"/>
              <p:cNvSpPr txBox="1"/>
              <p:nvPr/>
            </p:nvSpPr>
            <p:spPr>
              <a:xfrm>
                <a:off x="7675089" y="1443911"/>
                <a:ext cx="504114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S77</a:t>
                </a:r>
              </a:p>
            </p:txBody>
          </p:sp>
          <p:cxnSp>
            <p:nvCxnSpPr>
              <p:cNvPr id="50" name="Connecteur droit avec flèche 49"/>
              <p:cNvCxnSpPr/>
              <p:nvPr/>
            </p:nvCxnSpPr>
            <p:spPr>
              <a:xfrm rot="5400000">
                <a:off x="7248566" y="185086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ZoneTexte 50"/>
              <p:cNvSpPr txBox="1"/>
              <p:nvPr/>
            </p:nvSpPr>
            <p:spPr>
              <a:xfrm>
                <a:off x="7110015" y="1443911"/>
                <a:ext cx="504114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S65</a:t>
                </a:r>
              </a:p>
            </p:txBody>
          </p:sp>
          <p:cxnSp>
            <p:nvCxnSpPr>
              <p:cNvPr id="52" name="Connecteur droit avec flèche 51"/>
              <p:cNvCxnSpPr/>
              <p:nvPr/>
            </p:nvCxnSpPr>
            <p:spPr>
              <a:xfrm rot="5400000">
                <a:off x="6569831" y="185086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ZoneTexte 52"/>
              <p:cNvSpPr txBox="1"/>
              <p:nvPr/>
            </p:nvSpPr>
            <p:spPr>
              <a:xfrm>
                <a:off x="6431280" y="1443911"/>
                <a:ext cx="504114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S53</a:t>
                </a:r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5842380" y="1443911"/>
                <a:ext cx="588900" cy="52284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1783482" y="2027714"/>
                <a:ext cx="1488038" cy="360000"/>
              </a:xfrm>
              <a:prstGeom prst="rect">
                <a:avLst/>
              </a:prstGeom>
              <a:solidFill>
                <a:srgbClr val="F4771F"/>
              </a:solidFill>
            </p:spPr>
            <p:txBody>
              <a:bodyPr wrap="square" rtlCol="0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white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CAB 30 mg PO QD</a:t>
                </a: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1783482" y="2449334"/>
                <a:ext cx="1488038" cy="360000"/>
              </a:xfrm>
              <a:prstGeom prst="rect">
                <a:avLst/>
              </a:prstGeom>
              <a:solidFill>
                <a:srgbClr val="8B8B8A"/>
              </a:solidFill>
            </p:spPr>
            <p:txBody>
              <a:bodyPr wrap="square" rtlCol="0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white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Placebo PO QD</a:t>
                </a: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3586295" y="2027714"/>
                <a:ext cx="2552123" cy="360000"/>
              </a:xfrm>
              <a:prstGeom prst="rect">
                <a:avLst/>
              </a:prstGeom>
              <a:solidFill>
                <a:srgbClr val="F4771F"/>
              </a:solidFill>
            </p:spPr>
            <p:txBody>
              <a:bodyPr wrap="square" rtlCol="0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FFFFFF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CAB LA 800 mg </a:t>
                </a:r>
                <a:r>
                  <a:rPr lang="fr-FR" sz="1400" dirty="0" err="1">
                    <a:solidFill>
                      <a:srgbClr val="FFFFFF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i.m</a:t>
                </a:r>
                <a:r>
                  <a:rPr lang="fr-FR" sz="1400" dirty="0">
                    <a:solidFill>
                      <a:srgbClr val="FFFFFF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. Q12W</a:t>
                </a:r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3586295" y="2449334"/>
                <a:ext cx="2552123" cy="360000"/>
              </a:xfrm>
              <a:prstGeom prst="rect">
                <a:avLst/>
              </a:prstGeom>
              <a:solidFill>
                <a:srgbClr val="8B8B8A"/>
              </a:solidFill>
            </p:spPr>
            <p:txBody>
              <a:bodyPr wrap="square" rtlCol="0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FFFFFF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Placebo (sol. Saline) </a:t>
                </a:r>
                <a:r>
                  <a:rPr lang="fr-FR" sz="1400" dirty="0" err="1">
                    <a:solidFill>
                      <a:srgbClr val="FFFFFF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i.m</a:t>
                </a:r>
                <a:r>
                  <a:rPr lang="fr-FR" sz="1400" dirty="0">
                    <a:solidFill>
                      <a:srgbClr val="FFFFFF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. Q12W</a:t>
                </a: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6431281" y="2027714"/>
                <a:ext cx="2001568" cy="360000"/>
              </a:xfrm>
              <a:prstGeom prst="rect">
                <a:avLst/>
              </a:prstGeom>
              <a:solidFill>
                <a:srgbClr val="F4771F"/>
              </a:solidFill>
            </p:spPr>
            <p:txBody>
              <a:bodyPr wrap="square" rtlCol="0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FFFFFF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Suivi</a:t>
                </a: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>
                <a:off x="6431281" y="2449334"/>
                <a:ext cx="2001568" cy="360000"/>
              </a:xfrm>
              <a:prstGeom prst="rect">
                <a:avLst/>
              </a:prstGeom>
              <a:solidFill>
                <a:srgbClr val="8B8B8A"/>
              </a:solidFill>
            </p:spPr>
            <p:txBody>
              <a:bodyPr wrap="square" rtlCol="0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FFFFFF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Suivi</a:t>
                </a:r>
              </a:p>
            </p:txBody>
          </p:sp>
          <p:cxnSp>
            <p:nvCxnSpPr>
              <p:cNvPr id="61" name="Connecteur droit avec flèche 60"/>
              <p:cNvCxnSpPr/>
              <p:nvPr/>
            </p:nvCxnSpPr>
            <p:spPr>
              <a:xfrm rot="16200000" flipV="1">
                <a:off x="3472792" y="2948267"/>
                <a:ext cx="228600" cy="1588"/>
              </a:xfrm>
              <a:prstGeom prst="straightConnector1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ZoneTexte 61"/>
              <p:cNvSpPr txBox="1"/>
              <p:nvPr/>
            </p:nvSpPr>
            <p:spPr>
              <a:xfrm>
                <a:off x="3382574" y="3060362"/>
                <a:ext cx="404265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IM</a:t>
                </a:r>
              </a:p>
            </p:txBody>
          </p:sp>
          <p:cxnSp>
            <p:nvCxnSpPr>
              <p:cNvPr id="63" name="Connecteur droit avec flèche 62"/>
              <p:cNvCxnSpPr/>
              <p:nvPr/>
            </p:nvCxnSpPr>
            <p:spPr>
              <a:xfrm rot="16200000" flipV="1">
                <a:off x="4325089" y="2948267"/>
                <a:ext cx="228600" cy="1588"/>
              </a:xfrm>
              <a:prstGeom prst="straightConnector1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ZoneTexte 63"/>
              <p:cNvSpPr txBox="1"/>
              <p:nvPr/>
            </p:nvSpPr>
            <p:spPr>
              <a:xfrm>
                <a:off x="4234871" y="3060362"/>
                <a:ext cx="404265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IM</a:t>
                </a:r>
              </a:p>
            </p:txBody>
          </p:sp>
          <p:cxnSp>
            <p:nvCxnSpPr>
              <p:cNvPr id="65" name="Connecteur droit avec flèche 64"/>
              <p:cNvCxnSpPr/>
              <p:nvPr/>
            </p:nvCxnSpPr>
            <p:spPr>
              <a:xfrm rot="16200000" flipV="1">
                <a:off x="5174208" y="2948267"/>
                <a:ext cx="228600" cy="1588"/>
              </a:xfrm>
              <a:prstGeom prst="straightConnector1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ZoneTexte 65"/>
              <p:cNvSpPr txBox="1"/>
              <p:nvPr/>
            </p:nvSpPr>
            <p:spPr>
              <a:xfrm>
                <a:off x="5083990" y="3060362"/>
                <a:ext cx="404265" cy="3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IM</a:t>
                </a:r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1162263" y="2875400"/>
              <a:ext cx="1721364" cy="523220"/>
            </a:xfrm>
            <a:prstGeom prst="rect">
              <a:avLst/>
            </a:prstGeom>
            <a:solidFill>
              <a:srgbClr val="FFE32E"/>
            </a:solidFill>
          </p:spPr>
          <p:txBody>
            <a:bodyPr wrap="non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Randomisation 5:1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437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63276" y="1209040"/>
            <a:ext cx="7623522" cy="3168456"/>
          </a:xfrm>
        </p:spPr>
        <p:txBody>
          <a:bodyPr/>
          <a:lstStyle/>
          <a:p>
            <a:r>
              <a:rPr lang="fr-FR" sz="1400" dirty="0" smtClean="0"/>
              <a:t>Les deux formulations de CAB (orale et injectable longue durée d’action) ont été bien tolérées, autorisant la poursuite du développement dans la </a:t>
            </a:r>
            <a:r>
              <a:rPr lang="fr-FR" sz="1400" dirty="0" err="1" smtClean="0"/>
              <a:t>PrEP</a:t>
            </a:r>
            <a:endParaRPr lang="fr-FR" sz="1400" dirty="0" smtClean="0"/>
          </a:p>
          <a:p>
            <a:endParaRPr lang="fr-FR" sz="1400" dirty="0" smtClean="0"/>
          </a:p>
          <a:p>
            <a:pPr lvl="1"/>
            <a:endParaRPr lang="fr-FR" sz="1200" dirty="0" smtClean="0"/>
          </a:p>
          <a:p>
            <a:pPr lvl="1"/>
            <a:endParaRPr lang="fr-FR" sz="1200" dirty="0" smtClean="0"/>
          </a:p>
          <a:p>
            <a:pPr lvl="1"/>
            <a:endParaRPr lang="fr-FR" sz="1200" dirty="0" smtClean="0"/>
          </a:p>
          <a:p>
            <a:pPr lvl="1"/>
            <a:endParaRPr lang="fr-FR" sz="1200" dirty="0" smtClean="0"/>
          </a:p>
          <a:p>
            <a:pPr lvl="1"/>
            <a:endParaRPr lang="fr-FR" sz="1200" dirty="0" smtClean="0"/>
          </a:p>
          <a:p>
            <a:pPr lvl="1"/>
            <a:endParaRPr lang="fr-FR" sz="1200" dirty="0" smtClean="0"/>
          </a:p>
          <a:p>
            <a:r>
              <a:rPr lang="fr-FR" sz="1400" dirty="0" smtClean="0"/>
              <a:t>Le taux de satisfaction est avec le CAB LA en injections est élevé, avec une préférence pour les injections toutes les 12 semaines en comparaison avec la forme orale</a:t>
            </a:r>
          </a:p>
          <a:p>
            <a:endParaRPr lang="fr-FR" sz="1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63277" y="728075"/>
            <a:ext cx="7623522" cy="635289"/>
          </a:xfrm>
        </p:spPr>
        <p:txBody>
          <a:bodyPr/>
          <a:lstStyle/>
          <a:p>
            <a:r>
              <a:rPr lang="fr-FR" dirty="0" smtClean="0"/>
              <a:t>Étude ECLAIR (2)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26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Markowitz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M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106,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14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849595"/>
              </p:ext>
            </p:extLst>
          </p:nvPr>
        </p:nvGraphicFramePr>
        <p:xfrm>
          <a:off x="1168401" y="1717040"/>
          <a:ext cx="7213599" cy="160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919"/>
                <a:gridCol w="1894840"/>
                <a:gridCol w="189484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EI au cours de la phase d’injection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PBO (n = 21) n (%)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CAB (n = 106) n (%)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EI de grade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1-4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 (90)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92 (98)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EI</a:t>
                      </a:r>
                      <a:r>
                        <a:rPr lang="fr-FR" sz="1200" baseline="0" dirty="0" smtClean="0"/>
                        <a:t> G</a:t>
                      </a:r>
                      <a:r>
                        <a:rPr lang="fr-FR" sz="1200" dirty="0" smtClean="0"/>
                        <a:t>rade 1-4 </a:t>
                      </a:r>
                      <a:r>
                        <a:rPr lang="fr-FR" sz="1200" baseline="0" dirty="0" smtClean="0"/>
                        <a:t>(&gt; 5 % dans bras CAB)</a:t>
                      </a:r>
                    </a:p>
                    <a:p>
                      <a:pPr marL="0" marR="0" indent="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Douleur au site d’injection</a:t>
                      </a:r>
                    </a:p>
                    <a:p>
                      <a:pPr marL="0" marR="0" indent="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Fièvre</a:t>
                      </a:r>
                    </a:p>
                    <a:p>
                      <a:pPr marL="0" marR="0" indent="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Prurit /site d’injection</a:t>
                      </a:r>
                    </a:p>
                    <a:p>
                      <a:pPr marL="0" marR="0" indent="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Gonflement /site d’injection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 (48)</a:t>
                      </a:r>
                    </a:p>
                    <a:p>
                      <a:pPr algn="ctr"/>
                      <a:r>
                        <a:rPr lang="fr-FR" sz="1200" dirty="0" smtClean="0"/>
                        <a:t>1 (5)</a:t>
                      </a:r>
                    </a:p>
                    <a:p>
                      <a:pPr algn="ctr"/>
                      <a:r>
                        <a:rPr lang="fr-FR" sz="1200" dirty="0" smtClean="0"/>
                        <a:t>0</a:t>
                      </a:r>
                    </a:p>
                    <a:p>
                      <a:pPr algn="ctr"/>
                      <a:r>
                        <a:rPr lang="fr-FR" sz="1200" dirty="0" smtClean="0"/>
                        <a:t>0</a:t>
                      </a:r>
                    </a:p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75 (80)</a:t>
                      </a:r>
                    </a:p>
                    <a:p>
                      <a:pPr algn="ctr"/>
                      <a:r>
                        <a:rPr lang="fr-FR" sz="1200" dirty="0" smtClean="0"/>
                        <a:t>55 (59)</a:t>
                      </a:r>
                    </a:p>
                    <a:p>
                      <a:pPr algn="ctr"/>
                      <a:r>
                        <a:rPr lang="fr-FR" sz="1200" dirty="0" smtClean="0"/>
                        <a:t>7 (7)</a:t>
                      </a:r>
                    </a:p>
                    <a:p>
                      <a:pPr algn="ctr"/>
                      <a:r>
                        <a:rPr lang="fr-FR" sz="1200" dirty="0" smtClean="0"/>
                        <a:t>6 (6)</a:t>
                      </a:r>
                    </a:p>
                    <a:p>
                      <a:pPr algn="ctr"/>
                      <a:r>
                        <a:rPr lang="fr-FR" sz="1200" dirty="0" smtClean="0"/>
                        <a:t>6 (6)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EI sévères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 (5)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 (&lt; 1)</a:t>
                      </a:r>
                      <a:endParaRPr lang="fr-FR" sz="1200" dirty="0"/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342840" y="3916825"/>
            <a:ext cx="293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Comment évaluez vous votre degré de satisfaction vis-à-vis de votre traitement actuel  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974080" y="3916825"/>
            <a:ext cx="29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Comment évalueriez vous votre degré de satisfaction si vous deviez poursuivre votre traitement actuel ?</a:t>
            </a:r>
          </a:p>
        </p:txBody>
      </p:sp>
      <p:grpSp>
        <p:nvGrpSpPr>
          <p:cNvPr id="17" name="Grouper 16"/>
          <p:cNvGrpSpPr/>
          <p:nvPr/>
        </p:nvGrpSpPr>
        <p:grpSpPr>
          <a:xfrm>
            <a:off x="541843" y="4500880"/>
            <a:ext cx="3978087" cy="2131440"/>
            <a:chOff x="714563" y="4500880"/>
            <a:chExt cx="3978087" cy="2131440"/>
          </a:xfrm>
        </p:grpSpPr>
        <p:sp>
          <p:nvSpPr>
            <p:cNvPr id="18" name="Rectangle 17"/>
            <p:cNvSpPr/>
            <p:nvPr/>
          </p:nvSpPr>
          <p:spPr>
            <a:xfrm>
              <a:off x="3187868" y="6031654"/>
              <a:ext cx="1023452" cy="296333"/>
            </a:xfrm>
            <a:prstGeom prst="rect">
              <a:avLst/>
            </a:prstGeom>
            <a:solidFill>
              <a:srgbClr val="F47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89268" y="6031653"/>
              <a:ext cx="1074252" cy="296333"/>
            </a:xfrm>
            <a:prstGeom prst="rect">
              <a:avLst/>
            </a:prstGeom>
            <a:solidFill>
              <a:srgbClr val="8B8B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prstClr val="white"/>
                </a:solidFill>
                <a:latin typeface="Arial"/>
              </a:endParaRPr>
            </a:p>
          </p:txBody>
        </p:sp>
        <p:graphicFrame>
          <p:nvGraphicFramePr>
            <p:cNvPr id="20" name="Espace réservé du contenu 6"/>
            <p:cNvGraphicFramePr>
              <a:graphicFrameLocks/>
            </p:cNvGraphicFramePr>
            <p:nvPr/>
          </p:nvGraphicFramePr>
          <p:xfrm>
            <a:off x="714563" y="4500880"/>
            <a:ext cx="3978087" cy="2131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1" name="Grouper 20"/>
          <p:cNvGrpSpPr/>
          <p:nvPr/>
        </p:nvGrpSpPr>
        <p:grpSpPr>
          <a:xfrm>
            <a:off x="5225603" y="4500880"/>
            <a:ext cx="3978087" cy="2131440"/>
            <a:chOff x="714563" y="4500880"/>
            <a:chExt cx="3978087" cy="2131440"/>
          </a:xfrm>
        </p:grpSpPr>
        <p:sp>
          <p:nvSpPr>
            <p:cNvPr id="23" name="Rectangle 22"/>
            <p:cNvSpPr/>
            <p:nvPr/>
          </p:nvSpPr>
          <p:spPr>
            <a:xfrm>
              <a:off x="1724828" y="6021493"/>
              <a:ext cx="1003132" cy="296333"/>
            </a:xfrm>
            <a:prstGeom prst="rect">
              <a:avLst/>
            </a:prstGeom>
            <a:solidFill>
              <a:srgbClr val="8B8B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47228" y="6021494"/>
              <a:ext cx="1104732" cy="296333"/>
            </a:xfrm>
            <a:prstGeom prst="rect">
              <a:avLst/>
            </a:prstGeom>
            <a:solidFill>
              <a:srgbClr val="F47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graphicFrame>
          <p:nvGraphicFramePr>
            <p:cNvPr id="24" name="Espace réservé du contenu 6"/>
            <p:cNvGraphicFramePr>
              <a:graphicFrameLocks/>
            </p:cNvGraphicFramePr>
            <p:nvPr/>
          </p:nvGraphicFramePr>
          <p:xfrm>
            <a:off x="714563" y="4500880"/>
            <a:ext cx="3978087" cy="2131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5" name="Grouper 24"/>
          <p:cNvGrpSpPr/>
          <p:nvPr/>
        </p:nvGrpSpPr>
        <p:grpSpPr>
          <a:xfrm>
            <a:off x="4338320" y="4724400"/>
            <a:ext cx="1230737" cy="646331"/>
            <a:chOff x="4338320" y="4724400"/>
            <a:chExt cx="1230737" cy="646331"/>
          </a:xfrm>
        </p:grpSpPr>
        <p:sp>
          <p:nvSpPr>
            <p:cNvPr id="26" name="ZoneTexte 25"/>
            <p:cNvSpPr txBox="1"/>
            <p:nvPr/>
          </p:nvSpPr>
          <p:spPr>
            <a:xfrm>
              <a:off x="4409440" y="4724400"/>
              <a:ext cx="1159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Plus satisfait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Neutre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Moins satisfait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38320" y="4815840"/>
              <a:ext cx="101600" cy="101600"/>
            </a:xfrm>
            <a:prstGeom prst="rect">
              <a:avLst/>
            </a:prstGeom>
            <a:solidFill>
              <a:srgbClr val="D054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38320" y="4998720"/>
              <a:ext cx="101600" cy="101600"/>
            </a:xfrm>
            <a:prstGeom prst="rect">
              <a:avLst/>
            </a:prstGeom>
            <a:solidFill>
              <a:srgbClr val="43AB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38320" y="5181600"/>
              <a:ext cx="101600" cy="101600"/>
            </a:xfrm>
            <a:prstGeom prst="rect">
              <a:avLst/>
            </a:prstGeom>
            <a:solidFill>
              <a:srgbClr val="0D71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759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Espace réservé du contenu 6"/>
          <p:cNvGraphicFramePr>
            <a:graphicFrameLocks/>
          </p:cNvGraphicFramePr>
          <p:nvPr/>
        </p:nvGraphicFramePr>
        <p:xfrm>
          <a:off x="855755" y="3799295"/>
          <a:ext cx="7831044" cy="213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7" y="1413776"/>
            <a:ext cx="7623522" cy="3276310"/>
          </a:xfrm>
        </p:spPr>
        <p:txBody>
          <a:bodyPr/>
          <a:lstStyle/>
          <a:p>
            <a:r>
              <a:rPr lang="fr-FR" sz="1800" dirty="0" smtClean="0"/>
              <a:t>Le taux d’absorption suivant l’injection de CAB est plus rapide que dans des études précédentes, avec un pic plus élevé et des concentrations cibles plus basses :</a:t>
            </a:r>
          </a:p>
          <a:p>
            <a:pPr lvl="1"/>
            <a:r>
              <a:rPr lang="fr-FR" sz="1600" dirty="0" smtClean="0"/>
              <a:t>15 à 31 % des concentrations cibles sont &lt; PA-IC90 (IC90 ajusté sur la liaison aux protéines) et 30 à 37 % ≥ 4 x PA-IC90 entre les visites, en dessous des prédictions initiales</a:t>
            </a:r>
          </a:p>
          <a:p>
            <a:pPr lvl="1"/>
            <a:r>
              <a:rPr lang="fr-FR" sz="1600" dirty="0" smtClean="0"/>
              <a:t>Au vu de ces résultats, un intervalle de 8 semaines est en cours d’évaluation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778487"/>
            <a:ext cx="7623522" cy="635289"/>
          </a:xfrm>
        </p:spPr>
        <p:txBody>
          <a:bodyPr/>
          <a:lstStyle/>
          <a:p>
            <a:r>
              <a:rPr lang="fr-FR" dirty="0" smtClean="0"/>
              <a:t>Étude ECLAIR (3)</a:t>
            </a:r>
            <a:endParaRPr lang="fr-FR" dirty="0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27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Markowitz M et al., abstr. 106,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18681" y="3491518"/>
            <a:ext cx="77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Pourcentage de patients se situant dans les intervalles de concentrations cibles de CAB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19048" y="6071035"/>
            <a:ext cx="7758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2 séroconversions (1 dans le bras placebo, l’autre dans le bras CAB – 24 semaines après la dernière injection)</a:t>
            </a:r>
          </a:p>
        </p:txBody>
      </p:sp>
    </p:spTree>
    <p:extLst>
      <p:ext uri="{BB962C8B-B14F-4D97-AF65-F5344CB8AC3E}">
        <p14:creationId xmlns:p14="http://schemas.microsoft.com/office/powerpoint/2010/main" val="357801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7" y="1363364"/>
            <a:ext cx="7623522" cy="3818235"/>
          </a:xfrm>
        </p:spPr>
        <p:txBody>
          <a:bodyPr/>
          <a:lstStyle/>
          <a:p>
            <a:r>
              <a:rPr lang="fr-FR" sz="1800" dirty="0" smtClean="0"/>
              <a:t>Étude de phase III multicentrique randomisée (1:1) en double-aveugle contrôlée versus placebo : anneau vaginal de </a:t>
            </a:r>
            <a:r>
              <a:rPr lang="fr-FR" sz="1800" dirty="0" err="1" smtClean="0"/>
              <a:t>dapivirine</a:t>
            </a:r>
            <a:r>
              <a:rPr lang="fr-FR" sz="1800" dirty="0" smtClean="0"/>
              <a:t> - DPV 25 mg (INNTI) inséré toutes les 4 semaines</a:t>
            </a:r>
          </a:p>
          <a:p>
            <a:r>
              <a:rPr lang="fr-FR" sz="1800" dirty="0" smtClean="0"/>
              <a:t>Objectif principal : efficacité (prévention de l’infection par le VIH-1) </a:t>
            </a:r>
            <a:br>
              <a:rPr lang="fr-FR" sz="1800" dirty="0" smtClean="0"/>
            </a:br>
            <a:r>
              <a:rPr lang="fr-FR" sz="1800" dirty="0" smtClean="0"/>
              <a:t>et tolérance</a:t>
            </a:r>
          </a:p>
          <a:p>
            <a:r>
              <a:rPr lang="fr-FR" sz="1800" dirty="0" smtClean="0"/>
              <a:t>Suivi médian 1,6 ans</a:t>
            </a:r>
          </a:p>
          <a:p>
            <a:r>
              <a:rPr lang="fr-FR" sz="1800" dirty="0" smtClean="0"/>
              <a:t>Août 2012-Juin 2015</a:t>
            </a:r>
          </a:p>
          <a:p>
            <a:pPr lvl="1"/>
            <a:r>
              <a:rPr lang="fr-FR" sz="1600" dirty="0" smtClean="0"/>
              <a:t>2 629 femmes incluses dans 15 centres</a:t>
            </a:r>
          </a:p>
          <a:p>
            <a:pPr lvl="1"/>
            <a:r>
              <a:rPr lang="fr-FR" sz="1600" dirty="0" smtClean="0"/>
              <a:t>4 pays d’Afrique de l’Ouest </a:t>
            </a:r>
            <a:br>
              <a:rPr lang="fr-FR" sz="1600" dirty="0" smtClean="0"/>
            </a:br>
            <a:r>
              <a:rPr lang="fr-FR" sz="1600" dirty="0" smtClean="0"/>
              <a:t>(Malawi, Afrique du Sud, Ouganda </a:t>
            </a:r>
            <a:br>
              <a:rPr lang="fr-FR" sz="1600" dirty="0" smtClean="0"/>
            </a:br>
            <a:r>
              <a:rPr lang="fr-FR" sz="1600" dirty="0" smtClean="0"/>
              <a:t>et Zimbabwe)</a:t>
            </a:r>
          </a:p>
          <a:p>
            <a:r>
              <a:rPr lang="fr-FR" sz="1800" dirty="0" smtClean="0"/>
              <a:t>Âge médian : 26 ans, 41 % mariées, </a:t>
            </a:r>
            <a:br>
              <a:rPr lang="fr-FR" sz="1800" dirty="0" smtClean="0"/>
            </a:br>
            <a:r>
              <a:rPr lang="fr-FR" sz="1800" dirty="0" smtClean="0"/>
              <a:t>17 % : plus d’un partenaire </a:t>
            </a:r>
            <a:br>
              <a:rPr lang="fr-FR" sz="1800" dirty="0" smtClean="0"/>
            </a:br>
            <a:r>
              <a:rPr lang="fr-FR" sz="1800" dirty="0" smtClean="0"/>
              <a:t>dans les 3 mois précédents ; </a:t>
            </a:r>
            <a:br>
              <a:rPr lang="fr-FR" sz="1800" dirty="0" smtClean="0"/>
            </a:br>
            <a:r>
              <a:rPr lang="fr-FR" sz="1800" dirty="0" smtClean="0"/>
              <a:t>50 % : pas d’usage de préservatif </a:t>
            </a:r>
            <a:br>
              <a:rPr lang="fr-FR" sz="1800" dirty="0" smtClean="0"/>
            </a:br>
            <a:r>
              <a:rPr lang="fr-FR" sz="1800" dirty="0" smtClean="0"/>
              <a:t>lors du dernier rapport</a:t>
            </a:r>
          </a:p>
          <a:p>
            <a:endParaRPr lang="fr-FR" dirty="0" smtClean="0"/>
          </a:p>
          <a:p>
            <a:endParaRPr lang="fr-FR" sz="1800" dirty="0" smtClean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728075"/>
            <a:ext cx="7623522" cy="635289"/>
          </a:xfrm>
        </p:spPr>
        <p:txBody>
          <a:bodyPr/>
          <a:lstStyle/>
          <a:p>
            <a:r>
              <a:rPr lang="fr-FR" dirty="0" smtClean="0"/>
              <a:t>ASPIRE : anneau vaginal de </a:t>
            </a:r>
            <a:r>
              <a:rPr lang="fr-FR" dirty="0" err="1" smtClean="0"/>
              <a:t>dapivirine</a:t>
            </a:r>
            <a:r>
              <a:rPr lang="fr-FR" dirty="0" smtClean="0"/>
              <a:t> en </a:t>
            </a:r>
            <a:r>
              <a:rPr lang="fr-FR" dirty="0" err="1" smtClean="0"/>
              <a:t>PrEP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CROI 2016 - D’après Baeten JM et al., abstr. 109LB, actualisé</a:t>
            </a:r>
            <a:endParaRPr lang="fr-FR" dirty="0"/>
          </a:p>
        </p:txBody>
      </p:sp>
      <p:grpSp>
        <p:nvGrpSpPr>
          <p:cNvPr id="32" name="Grouper 31"/>
          <p:cNvGrpSpPr/>
          <p:nvPr/>
        </p:nvGrpSpPr>
        <p:grpSpPr>
          <a:xfrm>
            <a:off x="5043126" y="2774731"/>
            <a:ext cx="4100874" cy="2485925"/>
            <a:chOff x="5043126" y="2774731"/>
            <a:chExt cx="4100874" cy="248592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84650" y="2774731"/>
              <a:ext cx="2822575" cy="2332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ZoneTexte 23"/>
            <p:cNvSpPr txBox="1"/>
            <p:nvPr/>
          </p:nvSpPr>
          <p:spPr>
            <a:xfrm>
              <a:off x="6430954" y="3555781"/>
              <a:ext cx="1322285" cy="307777"/>
            </a:xfrm>
            <a:prstGeom prst="rect">
              <a:avLst/>
            </a:prstGeom>
            <a:solidFill>
              <a:srgbClr val="F4771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FFFFFF"/>
                  </a:solidFill>
                </a:rPr>
                <a:t>2 629 femmes</a:t>
              </a:r>
              <a:endParaRPr lang="fr-FR" sz="1400" dirty="0">
                <a:solidFill>
                  <a:srgbClr val="FFFFFF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043126" y="4277140"/>
              <a:ext cx="1342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Set prévention </a:t>
              </a:r>
            </a:p>
            <a:p>
              <a:pPr algn="ctr"/>
              <a:r>
                <a:rPr lang="fr-FR" sz="1400" dirty="0" smtClean="0"/>
                <a:t>VIH</a:t>
              </a:r>
              <a:endParaRPr lang="fr-FR" sz="14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771747" y="4277140"/>
              <a:ext cx="13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Set prévention </a:t>
              </a:r>
            </a:p>
            <a:p>
              <a:pPr algn="ctr"/>
              <a:r>
                <a:rPr lang="fr-FR" sz="1400" dirty="0"/>
                <a:t>VIH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826819" y="4798991"/>
              <a:ext cx="1309874" cy="461665"/>
            </a:xfrm>
            <a:prstGeom prst="rect">
              <a:avLst/>
            </a:prstGeom>
            <a:solidFill>
              <a:srgbClr val="8B8B8A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FFFFFF"/>
                  </a:solidFill>
                </a:rPr>
                <a:t>Anneau placebo </a:t>
              </a:r>
              <a:br>
                <a:rPr lang="fr-FR" sz="1200" dirty="0" smtClean="0">
                  <a:solidFill>
                    <a:srgbClr val="FFFFFF"/>
                  </a:solidFill>
                </a:rPr>
              </a:br>
              <a:r>
                <a:rPr lang="fr-FR" sz="1200" dirty="0" smtClean="0">
                  <a:solidFill>
                    <a:srgbClr val="FFFFFF"/>
                  </a:solidFill>
                </a:rPr>
                <a:t>1 316 femmes</a:t>
              </a: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142874" y="4798991"/>
              <a:ext cx="1159768" cy="461665"/>
            </a:xfrm>
            <a:prstGeom prst="rect">
              <a:avLst/>
            </a:prstGeom>
            <a:solidFill>
              <a:srgbClr val="0D71BA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FFFFFF"/>
                  </a:solidFill>
                </a:rPr>
                <a:t>Anneau DPV</a:t>
              </a:r>
              <a:br>
                <a:rPr lang="fr-FR" sz="1200" dirty="0" smtClean="0">
                  <a:solidFill>
                    <a:srgbClr val="FFFFFF"/>
                  </a:solidFill>
                </a:rPr>
              </a:br>
              <a:r>
                <a:rPr lang="fr-FR" sz="1200" dirty="0" smtClean="0">
                  <a:solidFill>
                    <a:srgbClr val="FFFFFF"/>
                  </a:solidFill>
                </a:rPr>
                <a:t>1 316 femmes</a:t>
              </a:r>
              <a:endParaRPr lang="fr-FR" sz="1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093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6" y="1363364"/>
            <a:ext cx="7733365" cy="3276310"/>
          </a:xfrm>
        </p:spPr>
        <p:txBody>
          <a:bodyPr/>
          <a:lstStyle/>
          <a:p>
            <a:r>
              <a:rPr lang="fr-FR" dirty="0" smtClean="0"/>
              <a:t>Résultats</a:t>
            </a:r>
          </a:p>
          <a:p>
            <a:pPr lvl="1"/>
            <a:r>
              <a:rPr lang="fr-FR" dirty="0" smtClean="0"/>
              <a:t>Adhérence : détection de DPV dans 82 % des échantillons plasmatiques (</a:t>
            </a:r>
            <a:r>
              <a:rPr lang="fr-FR" dirty="0" err="1" smtClean="0"/>
              <a:t>conc</a:t>
            </a:r>
            <a:r>
              <a:rPr lang="fr-FR" dirty="0" smtClean="0"/>
              <a:t> &gt; 95 </a:t>
            </a:r>
            <a:r>
              <a:rPr lang="fr-FR" dirty="0" err="1" smtClean="0"/>
              <a:t>pg</a:t>
            </a:r>
            <a:r>
              <a:rPr lang="fr-FR" dirty="0" smtClean="0"/>
              <a:t>/ml) et 84 % des anneaux contenant </a:t>
            </a:r>
            <a:br>
              <a:rPr lang="fr-FR" dirty="0" smtClean="0"/>
            </a:br>
            <a:r>
              <a:rPr lang="fr-FR" dirty="0" smtClean="0"/>
              <a:t>&lt; 23,5 mg de DPV</a:t>
            </a:r>
          </a:p>
          <a:p>
            <a:pPr lvl="1"/>
            <a:r>
              <a:rPr lang="fr-FR" dirty="0" smtClean="0"/>
              <a:t>Protection vis-à-vis du risque d’infection : 27 % (p = 0,046) sur 15 sites</a:t>
            </a:r>
          </a:p>
          <a:p>
            <a:pPr lvl="1"/>
            <a:r>
              <a:rPr lang="fr-FR" dirty="0" smtClean="0"/>
              <a:t> (37 % après exclusion de 2 sites avec adhérence plus faible)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728075"/>
            <a:ext cx="7623522" cy="635289"/>
          </a:xfrm>
        </p:spPr>
        <p:txBody>
          <a:bodyPr/>
          <a:lstStyle/>
          <a:p>
            <a:r>
              <a:rPr lang="fr-FR" dirty="0" smtClean="0"/>
              <a:t>ASPIRE : anneau vaginal de DPV en </a:t>
            </a:r>
            <a:r>
              <a:rPr lang="fr-FR" dirty="0" err="1" smtClean="0"/>
              <a:t>PrEP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CROI 2016 - D’après </a:t>
            </a:r>
            <a:r>
              <a:rPr lang="fr-FR" dirty="0" err="1" smtClean="0"/>
              <a:t>Baeten</a:t>
            </a:r>
            <a:r>
              <a:rPr lang="fr-FR" dirty="0" smtClean="0"/>
              <a:t> JM et al., </a:t>
            </a:r>
            <a:r>
              <a:rPr lang="fr-FR" dirty="0" err="1" smtClean="0"/>
              <a:t>abstr</a:t>
            </a:r>
            <a:r>
              <a:rPr lang="fr-FR" dirty="0" smtClean="0"/>
              <a:t>. 109LB, actualisé</a:t>
            </a:r>
            <a:endParaRPr lang="fr-FR" dirty="0"/>
          </a:p>
        </p:txBody>
      </p:sp>
      <p:graphicFrame>
        <p:nvGraphicFramePr>
          <p:cNvPr id="1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68704"/>
              </p:ext>
            </p:extLst>
          </p:nvPr>
        </p:nvGraphicFramePr>
        <p:xfrm>
          <a:off x="804304" y="3973911"/>
          <a:ext cx="4519536" cy="201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856"/>
                <a:gridCol w="1132840"/>
                <a:gridCol w="113284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DPV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Placebo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infections VIH-1 (n)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54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85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incidence</a:t>
                      </a:r>
                      <a:br>
                        <a:rPr lang="fr-FR" sz="1400" baseline="0" dirty="0" smtClean="0"/>
                      </a:br>
                      <a:r>
                        <a:rPr lang="fr-FR" sz="1400" baseline="0" dirty="0" smtClean="0"/>
                        <a:t>pour 100 personnes-années</a:t>
                      </a:r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2,8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4,4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Protection/ infection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VIH-1</a:t>
                      </a:r>
                    </a:p>
                    <a:p>
                      <a:r>
                        <a:rPr lang="fr-FR" sz="1400" dirty="0" smtClean="0"/>
                        <a:t>IC</a:t>
                      </a:r>
                      <a:r>
                        <a:rPr lang="fr-FR" sz="1400" baseline="-25000" dirty="0" smtClean="0"/>
                        <a:t>95</a:t>
                      </a:r>
                      <a:r>
                        <a:rPr lang="fr-FR" sz="1400" dirty="0" smtClean="0"/>
                        <a:t>, p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37 %</a:t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(12-56), p =</a:t>
                      </a:r>
                      <a:r>
                        <a:rPr lang="fr-FR" sz="1400" baseline="0" dirty="0" smtClean="0"/>
                        <a:t> 0,007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804304" y="3401416"/>
            <a:ext cx="451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Efficacité/infection par le VIH-1</a:t>
            </a:r>
            <a:br>
              <a:rPr lang="fr-FR" sz="1400" b="1" dirty="0" smtClean="0"/>
            </a:br>
            <a:r>
              <a:rPr lang="fr-FR" sz="1400" b="1" dirty="0" smtClean="0"/>
              <a:t>analyse en ITT (13 sites)</a:t>
            </a:r>
            <a:endParaRPr lang="fr-FR" sz="1400" b="1" dirty="0"/>
          </a:p>
        </p:txBody>
      </p:sp>
      <p:graphicFrame>
        <p:nvGraphicFramePr>
          <p:cNvPr id="18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626003"/>
              </p:ext>
            </p:extLst>
          </p:nvPr>
        </p:nvGraphicFramePr>
        <p:xfrm>
          <a:off x="5064750" y="3644900"/>
          <a:ext cx="3978087" cy="236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5166" y="3834549"/>
            <a:ext cx="265906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ZoneTexte 19"/>
          <p:cNvSpPr txBox="1"/>
          <p:nvPr/>
        </p:nvSpPr>
        <p:spPr>
          <a:xfrm>
            <a:off x="8246131" y="3653017"/>
            <a:ext cx="648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Placebo</a:t>
            </a:r>
            <a:endParaRPr lang="fr-FR" sz="1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8246131" y="4704095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DPV</a:t>
            </a:r>
            <a:endParaRPr lang="fr-FR" sz="1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420899" y="5952969"/>
            <a:ext cx="1795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Nombre de patients à risque</a:t>
            </a:r>
            <a:endParaRPr lang="fr-FR" sz="1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041919" y="6154579"/>
            <a:ext cx="3772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 smtClean="0"/>
              <a:t>2 395</a:t>
            </a:r>
            <a:endParaRPr lang="fr-FR" sz="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283614" y="6154579"/>
            <a:ext cx="3772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 smtClean="0"/>
              <a:t>2 352</a:t>
            </a:r>
            <a:endParaRPr lang="fr-FR" sz="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525309" y="6154579"/>
            <a:ext cx="3772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 smtClean="0"/>
              <a:t>2 275</a:t>
            </a:r>
            <a:endParaRPr lang="fr-FR" sz="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767004" y="6154579"/>
            <a:ext cx="3772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 smtClean="0"/>
              <a:t>2 218</a:t>
            </a:r>
            <a:endParaRPr lang="fr-FR" sz="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7008699" y="6154579"/>
            <a:ext cx="3772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 smtClean="0"/>
              <a:t>2 020</a:t>
            </a:r>
            <a:endParaRPr lang="fr-FR" sz="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250394" y="6154579"/>
            <a:ext cx="3772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 smtClean="0"/>
              <a:t>1 739</a:t>
            </a:r>
            <a:endParaRPr lang="fr-FR" sz="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492089" y="6154579"/>
            <a:ext cx="3772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 smtClean="0"/>
              <a:t>1 459</a:t>
            </a:r>
            <a:endParaRPr lang="fr-FR" sz="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7733784" y="6154579"/>
            <a:ext cx="3772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 smtClean="0"/>
              <a:t>1 235</a:t>
            </a:r>
            <a:endParaRPr lang="fr-FR" sz="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7975480" y="6154579"/>
            <a:ext cx="3772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 smtClean="0"/>
              <a:t>1 108</a:t>
            </a:r>
            <a:endParaRPr lang="fr-FR" sz="600" dirty="0"/>
          </a:p>
        </p:txBody>
      </p:sp>
      <p:sp>
        <p:nvSpPr>
          <p:cNvPr id="34" name="ZoneTexte 33"/>
          <p:cNvSpPr txBox="1"/>
          <p:nvPr/>
        </p:nvSpPr>
        <p:spPr>
          <a:xfrm>
            <a:off x="8246116" y="6154579"/>
            <a:ext cx="3130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 smtClean="0"/>
              <a:t>748</a:t>
            </a:r>
            <a:endParaRPr lang="fr-FR" sz="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8483598" y="6154579"/>
            <a:ext cx="3130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 smtClean="0"/>
              <a:t>428</a:t>
            </a:r>
            <a:endParaRPr lang="fr-FR" sz="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8725541" y="6154579"/>
            <a:ext cx="3130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 smtClean="0"/>
              <a:t>223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16068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5760640" cy="5219042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1" y="3071762"/>
            <a:ext cx="57158" cy="714475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80" y="5733256"/>
            <a:ext cx="5325219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1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7" y="1767840"/>
            <a:ext cx="7623522" cy="548640"/>
          </a:xfrm>
        </p:spPr>
        <p:txBody>
          <a:bodyPr/>
          <a:lstStyle/>
          <a:p>
            <a:r>
              <a:rPr lang="fr-FR" dirty="0" smtClean="0"/>
              <a:t>Impact de l’âge sur le niveau de protection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1045719"/>
            <a:ext cx="7623522" cy="635289"/>
          </a:xfrm>
        </p:spPr>
        <p:txBody>
          <a:bodyPr/>
          <a:lstStyle/>
          <a:p>
            <a:r>
              <a:rPr lang="fr-FR" dirty="0" smtClean="0"/>
              <a:t>ASPIRE : anneau vaginal de DPV en </a:t>
            </a:r>
            <a:r>
              <a:rPr lang="fr-FR" dirty="0" err="1" smtClean="0"/>
              <a:t>PrEP</a:t>
            </a:r>
            <a:r>
              <a:rPr lang="fr-FR" dirty="0" smtClean="0"/>
              <a:t> (3)</a:t>
            </a:r>
            <a:endParaRPr lang="fr-FR" dirty="0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14"/>
          </p:nvPr>
        </p:nvSpPr>
        <p:spPr>
          <a:xfrm>
            <a:off x="1063276" y="5720080"/>
            <a:ext cx="7623523" cy="531813"/>
          </a:xfrm>
        </p:spPr>
        <p:txBody>
          <a:bodyPr/>
          <a:lstStyle/>
          <a:p>
            <a:r>
              <a:rPr lang="fr-FR" dirty="0" smtClean="0"/>
              <a:t>Chez les femmes de plus de 21 ans, le niveau de protection </a:t>
            </a:r>
            <a:br>
              <a:rPr lang="fr-FR" dirty="0" smtClean="0"/>
            </a:br>
            <a:r>
              <a:rPr lang="fr-FR" dirty="0" smtClean="0"/>
              <a:t>est de 56 % (IC</a:t>
            </a:r>
            <a:r>
              <a:rPr lang="fr-FR" baseline="-25000" dirty="0" smtClean="0"/>
              <a:t>95</a:t>
            </a:r>
            <a:r>
              <a:rPr lang="fr-FR" dirty="0" smtClean="0"/>
              <a:t> = 31-71 % ; p &lt; 0,001)</a:t>
            </a:r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CROI 2016 - D’après Baeten JM et al., abstr. 109LB, actualisé</a:t>
            </a:r>
            <a:endParaRPr lang="fr-FR" dirty="0"/>
          </a:p>
        </p:txBody>
      </p:sp>
      <p:grpSp>
        <p:nvGrpSpPr>
          <p:cNvPr id="35" name="Grouper 34"/>
          <p:cNvGrpSpPr/>
          <p:nvPr/>
        </p:nvGrpSpPr>
        <p:grpSpPr>
          <a:xfrm>
            <a:off x="679619" y="2316480"/>
            <a:ext cx="3270081" cy="3403600"/>
            <a:chOff x="679619" y="2316480"/>
            <a:chExt cx="3270081" cy="3403600"/>
          </a:xfrm>
        </p:grpSpPr>
        <p:sp>
          <p:nvSpPr>
            <p:cNvPr id="17" name="ZoneTexte 16"/>
            <p:cNvSpPr txBox="1"/>
            <p:nvPr/>
          </p:nvSpPr>
          <p:spPr>
            <a:xfrm>
              <a:off x="1098001" y="2316480"/>
              <a:ext cx="2380567" cy="738664"/>
            </a:xfrm>
            <a:prstGeom prst="rect">
              <a:avLst/>
            </a:prstGeom>
            <a:noFill/>
            <a:ln>
              <a:solidFill>
                <a:srgbClr val="0D71BA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Âge 18-21 ans</a:t>
              </a:r>
              <a:br>
                <a:rPr lang="fr-FR" sz="1400" dirty="0" smtClean="0"/>
              </a:br>
              <a:r>
                <a:rPr lang="fr-FR" sz="1400" dirty="0" smtClean="0"/>
                <a:t>- 27 % (-133,31)</a:t>
              </a:r>
              <a:br>
                <a:rPr lang="fr-FR" sz="1400" dirty="0" smtClean="0"/>
              </a:br>
              <a:r>
                <a:rPr lang="fr-FR" sz="1400" dirty="0"/>
                <a:t>incidence placebo 5,4 </a:t>
              </a:r>
              <a:r>
                <a:rPr lang="fr-FR" sz="1400" dirty="0" smtClean="0"/>
                <a:t>%/an</a:t>
              </a:r>
              <a:endParaRPr lang="fr-FR" sz="1400" dirty="0"/>
            </a:p>
          </p:txBody>
        </p:sp>
        <p:graphicFrame>
          <p:nvGraphicFramePr>
            <p:cNvPr id="20" name="Espace réservé du contenu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99173214"/>
                </p:ext>
              </p:extLst>
            </p:nvPr>
          </p:nvGraphicFramePr>
          <p:xfrm>
            <a:off x="679619" y="3055144"/>
            <a:ext cx="3270081" cy="26649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6730" y="3168650"/>
              <a:ext cx="2189162" cy="178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ZoneTexte 26"/>
            <p:cNvSpPr txBox="1"/>
            <p:nvPr/>
          </p:nvSpPr>
          <p:spPr>
            <a:xfrm>
              <a:off x="2502395" y="4141391"/>
              <a:ext cx="648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Placebo</a:t>
              </a:r>
              <a:endParaRPr lang="fr-FR" sz="10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291233" y="3444240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DPV</a:t>
              </a:r>
              <a:endParaRPr lang="fr-FR" sz="1000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4013920" y="2316480"/>
            <a:ext cx="2380567" cy="738664"/>
          </a:xfrm>
          <a:prstGeom prst="rect">
            <a:avLst/>
          </a:prstGeom>
          <a:noFill/>
          <a:ln>
            <a:solidFill>
              <a:srgbClr val="F4771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Âge 22-26 ans</a:t>
            </a:r>
            <a:br>
              <a:rPr lang="fr-FR" sz="1400" dirty="0" smtClean="0"/>
            </a:br>
            <a:r>
              <a:rPr lang="fr-FR" sz="1400" dirty="0" smtClean="0"/>
              <a:t>56 % (19,76)</a:t>
            </a:r>
            <a:br>
              <a:rPr lang="fr-FR" sz="1400" dirty="0" smtClean="0"/>
            </a:br>
            <a:r>
              <a:rPr lang="fr-FR" sz="1400" dirty="0"/>
              <a:t>incidence placebo 6,1 </a:t>
            </a:r>
            <a:r>
              <a:rPr lang="fr-FR" sz="1400" dirty="0" smtClean="0"/>
              <a:t>%/an</a:t>
            </a:r>
            <a:endParaRPr lang="fr-FR" sz="14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813" y="3546185"/>
            <a:ext cx="22098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ZoneTexte 29"/>
          <p:cNvSpPr txBox="1"/>
          <p:nvPr/>
        </p:nvSpPr>
        <p:spPr>
          <a:xfrm>
            <a:off x="5365282" y="3321129"/>
            <a:ext cx="648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Placebo</a:t>
            </a:r>
            <a:endParaRPr lang="fr-FR" sz="1000" dirty="0"/>
          </a:p>
        </p:txBody>
      </p:sp>
      <p:graphicFrame>
        <p:nvGraphicFramePr>
          <p:cNvPr id="21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328753"/>
              </p:ext>
            </p:extLst>
          </p:nvPr>
        </p:nvGraphicFramePr>
        <p:xfrm>
          <a:off x="3374012" y="3012814"/>
          <a:ext cx="3270081" cy="266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6625040" y="2316480"/>
            <a:ext cx="2380567" cy="738664"/>
          </a:xfrm>
          <a:prstGeom prst="rect">
            <a:avLst/>
          </a:prstGeom>
          <a:noFill/>
          <a:ln>
            <a:solidFill>
              <a:srgbClr val="43AB6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Âge 27-45 ans</a:t>
            </a:r>
            <a:br>
              <a:rPr lang="fr-FR" sz="1400" dirty="0" smtClean="0"/>
            </a:br>
            <a:r>
              <a:rPr lang="fr-FR" sz="1400" dirty="0" smtClean="0"/>
              <a:t>51 % (8,74)</a:t>
            </a:r>
            <a:br>
              <a:rPr lang="fr-FR" sz="1400" dirty="0" smtClean="0"/>
            </a:br>
            <a:r>
              <a:rPr lang="fr-FR" sz="1400" dirty="0"/>
              <a:t>incidence placebo 3,0 </a:t>
            </a:r>
            <a:r>
              <a:rPr lang="fr-FR" sz="1400" dirty="0" smtClean="0"/>
              <a:t>%/an</a:t>
            </a:r>
            <a:endParaRPr lang="fr-FR" sz="14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3318" y="3815000"/>
            <a:ext cx="21859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60074"/>
              </p:ext>
            </p:extLst>
          </p:nvPr>
        </p:nvGraphicFramePr>
        <p:xfrm>
          <a:off x="6141926" y="3012814"/>
          <a:ext cx="3270081" cy="266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5258520" y="4387612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DPV</a:t>
            </a:r>
            <a:endParaRPr lang="fr-FR" sz="10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897662" y="4099061"/>
            <a:ext cx="648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Placebo</a:t>
            </a:r>
            <a:endParaRPr lang="fr-FR" sz="1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8101935" y="4567767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smtClean="0"/>
              <a:t>DPV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552116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6" y="1505604"/>
            <a:ext cx="7740101" cy="3675995"/>
          </a:xfrm>
        </p:spPr>
        <p:txBody>
          <a:bodyPr/>
          <a:lstStyle/>
          <a:p>
            <a:r>
              <a:rPr lang="fr-FR" dirty="0" smtClean="0"/>
              <a:t>Tolérance</a:t>
            </a:r>
          </a:p>
          <a:p>
            <a:pPr lvl="1"/>
            <a:r>
              <a:rPr lang="fr-FR" dirty="0" smtClean="0"/>
              <a:t>Aucune différence statistiquement </a:t>
            </a:r>
            <a:br>
              <a:rPr lang="fr-FR" dirty="0" smtClean="0"/>
            </a:br>
            <a:r>
              <a:rPr lang="fr-FR" dirty="0" smtClean="0"/>
              <a:t>significative entre les deux bras</a:t>
            </a:r>
          </a:p>
          <a:p>
            <a:pPr lvl="1"/>
            <a:r>
              <a:rPr lang="fr-FR" dirty="0" smtClean="0"/>
              <a:t>Incidence des grossesses </a:t>
            </a:r>
            <a:br>
              <a:rPr lang="fr-FR" dirty="0" smtClean="0"/>
            </a:br>
            <a:r>
              <a:rPr lang="fr-FR" dirty="0" smtClean="0"/>
              <a:t>comparable </a:t>
            </a:r>
            <a:br>
              <a:rPr lang="fr-FR" dirty="0" smtClean="0"/>
            </a:br>
            <a:r>
              <a:rPr lang="fr-FR" dirty="0" smtClean="0"/>
              <a:t>(3,9 et 4,0/100 </a:t>
            </a:r>
            <a:r>
              <a:rPr lang="fr-FR" dirty="0" err="1" smtClean="0"/>
              <a:t>personnes.années</a:t>
            </a:r>
            <a:r>
              <a:rPr lang="fr-FR" dirty="0" smtClean="0"/>
              <a:t> ;</a:t>
            </a:r>
            <a:br>
              <a:rPr lang="fr-FR" dirty="0" smtClean="0"/>
            </a:br>
            <a:r>
              <a:rPr lang="fr-FR" dirty="0" smtClean="0"/>
              <a:t>p = 0,82)</a:t>
            </a:r>
          </a:p>
          <a:p>
            <a:pPr lvl="1"/>
            <a:r>
              <a:rPr lang="fr-FR" dirty="0" smtClean="0"/>
              <a:t>Pour celles qui ont été infectées </a:t>
            </a:r>
            <a:br>
              <a:rPr lang="fr-FR" dirty="0" smtClean="0"/>
            </a:br>
            <a:r>
              <a:rPr lang="fr-FR" dirty="0" smtClean="0"/>
              <a:t>par le VIH-1, pas de différence </a:t>
            </a:r>
            <a:br>
              <a:rPr lang="fr-FR" dirty="0" smtClean="0"/>
            </a:br>
            <a:r>
              <a:rPr lang="fr-FR" dirty="0" smtClean="0"/>
              <a:t>sur les mutations associées à une résistance aux INNTI </a:t>
            </a:r>
            <a:br>
              <a:rPr lang="fr-FR" dirty="0" smtClean="0"/>
            </a:br>
            <a:r>
              <a:rPr lang="fr-FR" dirty="0" smtClean="0"/>
              <a:t>(8/68 dans le bras DPV et 10/96 dans le bras placebo ; p = 0,80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870315"/>
            <a:ext cx="7623522" cy="635289"/>
          </a:xfrm>
        </p:spPr>
        <p:txBody>
          <a:bodyPr/>
          <a:lstStyle/>
          <a:p>
            <a:r>
              <a:rPr lang="fr-FR" dirty="0" smtClean="0"/>
              <a:t>ASPIRE : anneau vaginal de DPV en </a:t>
            </a:r>
            <a:r>
              <a:rPr lang="fr-FR" dirty="0" err="1" smtClean="0"/>
              <a:t>PrEP</a:t>
            </a:r>
            <a:r>
              <a:rPr lang="fr-FR" dirty="0" smtClean="0"/>
              <a:t> (4)</a:t>
            </a:r>
            <a:endParaRPr lang="fr-FR" dirty="0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mtClean="0"/>
              <a:t>PREVENTION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CROI 2016 - D’après Baeten JM et al., abstr. 109LB, actualisé</a:t>
            </a:r>
            <a:endParaRPr lang="fr-FR" dirty="0"/>
          </a:p>
        </p:txBody>
      </p:sp>
      <p:graphicFrame>
        <p:nvGraphicFramePr>
          <p:cNvPr id="1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591599"/>
              </p:ext>
            </p:extLst>
          </p:nvPr>
        </p:nvGraphicFramePr>
        <p:xfrm>
          <a:off x="5267697" y="1595120"/>
          <a:ext cx="3535681" cy="2271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063"/>
                <a:gridCol w="1043809"/>
                <a:gridCol w="1043809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DPV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Placebo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EI sévère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48 (4 %)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52 (4 %)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Décès</a:t>
                      </a:r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 (&lt; 1 %)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 (&lt; 1 %)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Év</a:t>
                      </a:r>
                      <a:r>
                        <a:rPr lang="fr-FR" sz="1400" dirty="0" smtClean="0"/>
                        <a:t> Grade</a:t>
                      </a:r>
                      <a:r>
                        <a:rPr lang="fr-FR" sz="1400" baseline="0" dirty="0" smtClean="0"/>
                        <a:t> 4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23 (2 %)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22 (2 %)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Év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Grade</a:t>
                      </a:r>
                      <a:r>
                        <a:rPr lang="fr-FR" sz="1400" baseline="0" dirty="0" smtClean="0"/>
                        <a:t> 3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162 (12 %)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151 (12 %)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Év</a:t>
                      </a:r>
                      <a:r>
                        <a:rPr lang="fr-FR" sz="1400" dirty="0" smtClean="0"/>
                        <a:t> Grade</a:t>
                      </a:r>
                      <a:r>
                        <a:rPr lang="fr-FR" sz="1400" baseline="0" dirty="0" smtClean="0"/>
                        <a:t> 2, </a:t>
                      </a:r>
                      <a:r>
                        <a:rPr lang="fr-FR" sz="1400" dirty="0" smtClean="0"/>
                        <a:t>rapporté</a:t>
                      </a:r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 (1 %)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 (1 %)</a:t>
                      </a:r>
                      <a:endParaRPr lang="fr-FR" sz="1400" dirty="0"/>
                    </a:p>
                  </a:txBody>
                  <a:tcPr marL="72000" marR="72000" marT="64800" marB="64800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111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870315"/>
            <a:ext cx="7623522" cy="635289"/>
          </a:xfrm>
        </p:spPr>
        <p:txBody>
          <a:bodyPr/>
          <a:lstStyle/>
          <a:p>
            <a:r>
              <a:rPr lang="fr-FR" dirty="0" err="1" smtClean="0"/>
              <a:t>PrEP</a:t>
            </a:r>
            <a:r>
              <a:rPr lang="fr-FR" dirty="0" smtClean="0"/>
              <a:t> orale versus </a:t>
            </a:r>
            <a:r>
              <a:rPr lang="fr-FR" dirty="0" err="1" smtClean="0"/>
              <a:t>PrEP</a:t>
            </a:r>
            <a:r>
              <a:rPr lang="fr-FR" dirty="0" smtClean="0"/>
              <a:t> vaginale</a:t>
            </a:r>
            <a:endParaRPr lang="fr-FR" dirty="0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mtClean="0"/>
              <a:t>PREVENTION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CROI 2016 - D’après </a:t>
            </a:r>
            <a:r>
              <a:rPr lang="fr-FR" dirty="0" err="1" smtClean="0"/>
              <a:t>Baeten</a:t>
            </a:r>
            <a:r>
              <a:rPr lang="fr-FR" dirty="0" smtClean="0"/>
              <a:t> JM et al., </a:t>
            </a:r>
            <a:r>
              <a:rPr lang="fr-FR" dirty="0" err="1" smtClean="0"/>
              <a:t>abstr</a:t>
            </a:r>
            <a:r>
              <a:rPr lang="fr-FR" dirty="0" smtClean="0"/>
              <a:t>. 109LB, actualisé</a:t>
            </a:r>
            <a:endParaRPr lang="fr-FR" dirty="0"/>
          </a:p>
        </p:txBody>
      </p:sp>
      <p:grpSp>
        <p:nvGrpSpPr>
          <p:cNvPr id="179" name="Grouper 178"/>
          <p:cNvGrpSpPr/>
          <p:nvPr/>
        </p:nvGrpSpPr>
        <p:grpSpPr>
          <a:xfrm>
            <a:off x="433203" y="1429965"/>
            <a:ext cx="8638060" cy="4979465"/>
            <a:chOff x="433203" y="1429965"/>
            <a:chExt cx="8638060" cy="4979465"/>
          </a:xfrm>
        </p:grpSpPr>
        <p:grpSp>
          <p:nvGrpSpPr>
            <p:cNvPr id="180" name="Grouper 87"/>
            <p:cNvGrpSpPr/>
            <p:nvPr/>
          </p:nvGrpSpPr>
          <p:grpSpPr>
            <a:xfrm>
              <a:off x="433203" y="1429965"/>
              <a:ext cx="8638060" cy="4979465"/>
              <a:chOff x="-802923" y="446075"/>
              <a:chExt cx="10235629" cy="6663064"/>
            </a:xfrm>
          </p:grpSpPr>
          <p:grpSp>
            <p:nvGrpSpPr>
              <p:cNvPr id="199" name="Group 6"/>
              <p:cNvGrpSpPr>
                <a:grpSpLocks/>
              </p:cNvGrpSpPr>
              <p:nvPr/>
            </p:nvGrpSpPr>
            <p:grpSpPr bwMode="auto">
              <a:xfrm>
                <a:off x="-424413" y="6160204"/>
                <a:ext cx="8021836" cy="31432"/>
                <a:chOff x="519" y="4046"/>
                <a:chExt cx="8021836" cy="21"/>
              </a:xfrm>
            </p:grpSpPr>
            <p:sp>
              <p:nvSpPr>
                <p:cNvPr id="268" name="Line 27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425658" y="-3592629"/>
                  <a:ext cx="21" cy="719337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-84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69" name="Line 29"/>
                <p:cNvSpPr>
                  <a:spLocks noChangeShapeType="1"/>
                </p:cNvSpPr>
                <p:nvPr/>
              </p:nvSpPr>
              <p:spPr bwMode="auto">
                <a:xfrm>
                  <a:off x="519" y="4050"/>
                  <a:ext cx="53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-84" charset="0"/>
                    <a:ea typeface="MS PGothic" pitchFamily="34" charset="-128"/>
                    <a:cs typeface="+mn-cs"/>
                  </a:endParaRPr>
                </a:p>
              </p:txBody>
            </p:sp>
          </p:grpSp>
          <p:sp>
            <p:nvSpPr>
              <p:cNvPr id="200" name="Rectangle 48"/>
              <p:cNvSpPr>
                <a:spLocks noChangeArrowheads="1"/>
              </p:cNvSpPr>
              <p:nvPr/>
            </p:nvSpPr>
            <p:spPr bwMode="auto">
              <a:xfrm>
                <a:off x="7237590" y="711195"/>
                <a:ext cx="1906410" cy="28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eaLnBrk="1" hangingPunct="1"/>
                <a:r>
                  <a:rPr lang="en-US" sz="1400" b="1" dirty="0">
                    <a:solidFill>
                      <a:srgbClr val="002060"/>
                    </a:solidFill>
                    <a:latin typeface="Arial"/>
                    <a:ea typeface="MS PGothic" charset="0"/>
                    <a:cs typeface="Arial"/>
                  </a:rPr>
                  <a:t>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Efficacité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 (IC</a:t>
                </a:r>
                <a:r>
                  <a:rPr lang="en-US" sz="1400" b="1" baseline="-25000" dirty="0" smtClean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95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)</a:t>
                </a:r>
                <a:endParaRPr lang="en-US" sz="1400" b="1" dirty="0">
                  <a:solidFill>
                    <a:srgbClr val="000000"/>
                  </a:solidFill>
                  <a:latin typeface="Arial"/>
                  <a:ea typeface="MS PGothic" charset="0"/>
                  <a:cs typeface="Arial"/>
                </a:endParaRPr>
              </a:p>
            </p:txBody>
          </p:sp>
          <p:grpSp>
            <p:nvGrpSpPr>
              <p:cNvPr id="201" name="Group 4"/>
              <p:cNvGrpSpPr>
                <a:grpSpLocks/>
              </p:cNvGrpSpPr>
              <p:nvPr/>
            </p:nvGrpSpPr>
            <p:grpSpPr bwMode="auto">
              <a:xfrm>
                <a:off x="408510" y="2906723"/>
                <a:ext cx="6226304" cy="466814"/>
                <a:chOff x="468549" y="3141137"/>
                <a:chExt cx="6226304" cy="441149"/>
              </a:xfrm>
            </p:grpSpPr>
            <p:sp>
              <p:nvSpPr>
                <p:cNvPr id="266" name="Rectangle 62"/>
                <p:cNvSpPr>
                  <a:spLocks noChangeArrowheads="1"/>
                </p:cNvSpPr>
                <p:nvPr/>
              </p:nvSpPr>
              <p:spPr bwMode="auto">
                <a:xfrm>
                  <a:off x="468549" y="3141137"/>
                  <a:ext cx="0" cy="26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eaLnBrk="1" hangingPunct="1"/>
                  <a:endParaRPr lang="fr-FR" sz="1800">
                    <a:solidFill>
                      <a:srgbClr val="FFFFFF"/>
                    </a:solidFill>
                    <a:latin typeface="Tahoma" charset="0"/>
                    <a:ea typeface="MS PGothic" charset="0"/>
                  </a:endParaRPr>
                </a:p>
              </p:txBody>
            </p:sp>
            <p:sp>
              <p:nvSpPr>
                <p:cNvPr id="267" name="Rectangle 65"/>
                <p:cNvSpPr>
                  <a:spLocks noChangeArrowheads="1"/>
                </p:cNvSpPr>
                <p:nvPr/>
              </p:nvSpPr>
              <p:spPr bwMode="auto">
                <a:xfrm>
                  <a:off x="6694853" y="3233259"/>
                  <a:ext cx="0" cy="349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eaLnBrk="1" hangingPunct="1"/>
                  <a:endParaRPr lang="fr-FR" sz="2400" b="1">
                    <a:solidFill>
                      <a:srgbClr val="FFFFFF"/>
                    </a:solidFill>
                    <a:latin typeface="Tahoma" charset="0"/>
                    <a:ea typeface="MS PGothic" charset="0"/>
                  </a:endParaRPr>
                </a:p>
              </p:txBody>
            </p:sp>
          </p:grpSp>
          <p:sp>
            <p:nvSpPr>
              <p:cNvPr id="202" name="Line 27"/>
              <p:cNvSpPr>
                <a:spLocks noChangeShapeType="1"/>
              </p:cNvSpPr>
              <p:nvPr/>
            </p:nvSpPr>
            <p:spPr bwMode="auto">
              <a:xfrm flipV="1">
                <a:off x="3348567" y="881857"/>
                <a:ext cx="0" cy="5400345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84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203" name="2 Grupo"/>
              <p:cNvGrpSpPr>
                <a:grpSpLocks/>
              </p:cNvGrpSpPr>
              <p:nvPr/>
            </p:nvGrpSpPr>
            <p:grpSpPr bwMode="auto">
              <a:xfrm>
                <a:off x="3752394" y="6161909"/>
                <a:ext cx="3479799" cy="120449"/>
                <a:chOff x="3753123" y="6162452"/>
                <a:chExt cx="3479799" cy="120210"/>
              </a:xfrm>
            </p:grpSpPr>
            <p:cxnSp>
              <p:nvCxnSpPr>
                <p:cNvPr id="257" name="Straight Connector 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53123" y="6168001"/>
                  <a:ext cx="0" cy="1122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8" name="Straight Connector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97623" y="6168001"/>
                  <a:ext cx="0" cy="1122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9" name="Straight Connector 6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631011" y="6167200"/>
                  <a:ext cx="0" cy="1122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0" name="Straight Connector 6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69161" y="6162452"/>
                  <a:ext cx="0" cy="1122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1" name="Straight Connector 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05723" y="6168001"/>
                  <a:ext cx="0" cy="1122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2" name="Straight Connector 7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937523" y="6166414"/>
                  <a:ext cx="0" cy="1122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3" name="Straight Connector 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74086" y="6168001"/>
                  <a:ext cx="0" cy="1122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4" name="Straight Connector 8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232922" y="6170377"/>
                  <a:ext cx="0" cy="1122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5" name="Straight Connector 5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10648" y="6168789"/>
                  <a:ext cx="0" cy="1122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4" name="6 Grupo"/>
              <p:cNvGrpSpPr>
                <a:grpSpLocks/>
              </p:cNvGrpSpPr>
              <p:nvPr/>
            </p:nvGrpSpPr>
            <p:grpSpPr bwMode="auto">
              <a:xfrm>
                <a:off x="4284134" y="2318057"/>
                <a:ext cx="4857132" cy="233295"/>
                <a:chOff x="4304033" y="3015798"/>
                <a:chExt cx="4857603" cy="232932"/>
              </a:xfrm>
            </p:grpSpPr>
            <p:grpSp>
              <p:nvGrpSpPr>
                <p:cNvPr id="253" name="Group 3"/>
                <p:cNvGrpSpPr>
                  <a:grpSpLocks/>
                </p:cNvGrpSpPr>
                <p:nvPr/>
              </p:nvGrpSpPr>
              <p:grpSpPr bwMode="auto">
                <a:xfrm>
                  <a:off x="4304033" y="3015798"/>
                  <a:ext cx="4857603" cy="232932"/>
                  <a:chOff x="4139130" y="3585098"/>
                  <a:chExt cx="4614299" cy="232932"/>
                </a:xfrm>
              </p:grpSpPr>
              <p:sp>
                <p:nvSpPr>
                  <p:cNvPr id="25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139130" y="3722005"/>
                    <a:ext cx="2567176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D71B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itchFamily="-84" charset="0"/>
                      <a:ea typeface="MS PGothic" pitchFamily="34" charset="-128"/>
                      <a:cs typeface="+mn-cs"/>
                    </a:endParaRPr>
                  </a:p>
                </p:txBody>
              </p:sp>
              <p:sp>
                <p:nvSpPr>
                  <p:cNvPr id="256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7444443" y="3585098"/>
                    <a:ext cx="1308986" cy="2329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en-US" sz="1200" b="1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63 % </a:t>
                    </a:r>
                    <a:r>
                      <a:rPr lang="en-US" sz="1200" b="1" dirty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(</a:t>
                    </a:r>
                    <a:r>
                      <a:rPr lang="en-US" sz="1200" b="1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22-83</a:t>
                    </a:r>
                    <a:r>
                      <a:rPr lang="en-US" sz="1200" b="1" dirty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)</a:t>
                    </a:r>
                  </a:p>
                </p:txBody>
              </p:sp>
            </p:grpSp>
            <p:sp>
              <p:nvSpPr>
                <p:cNvPr id="254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6118279" y="3087634"/>
                  <a:ext cx="150813" cy="146048"/>
                </a:xfrm>
                <a:prstGeom prst="rect">
                  <a:avLst/>
                </a:prstGeom>
                <a:solidFill>
                  <a:srgbClr val="0D71BA"/>
                </a:solidFill>
                <a:ln w="4763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GB" sz="1800">
                    <a:solidFill>
                      <a:srgbClr val="FFFFFF"/>
                    </a:solidFill>
                    <a:latin typeface="Tahoma" charset="0"/>
                    <a:ea typeface="MS PGothic" charset="0"/>
                  </a:endParaRPr>
                </a:p>
              </p:txBody>
            </p:sp>
          </p:grpSp>
          <p:grpSp>
            <p:nvGrpSpPr>
              <p:cNvPr id="205" name="9 Grupo"/>
              <p:cNvGrpSpPr>
                <a:grpSpLocks/>
              </p:cNvGrpSpPr>
              <p:nvPr/>
            </p:nvGrpSpPr>
            <p:grpSpPr bwMode="auto">
              <a:xfrm>
                <a:off x="-280890" y="979485"/>
                <a:ext cx="9677480" cy="5161711"/>
                <a:chOff x="-281597" y="979951"/>
                <a:chExt cx="9679045" cy="5153969"/>
              </a:xfrm>
            </p:grpSpPr>
            <p:grpSp>
              <p:nvGrpSpPr>
                <p:cNvPr id="248" name="Group 2"/>
                <p:cNvGrpSpPr>
                  <a:grpSpLocks/>
                </p:cNvGrpSpPr>
                <p:nvPr/>
              </p:nvGrpSpPr>
              <p:grpSpPr bwMode="auto">
                <a:xfrm>
                  <a:off x="-281597" y="979951"/>
                  <a:ext cx="9679045" cy="5153969"/>
                  <a:chOff x="-173791" y="1554819"/>
                  <a:chExt cx="9197781" cy="4837194"/>
                </a:xfrm>
              </p:grpSpPr>
              <p:sp>
                <p:nvSpPr>
                  <p:cNvPr id="25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-173791" y="1554819"/>
                    <a:ext cx="2684147" cy="4837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eaLnBrk="1" hangingPunct="1">
                      <a:spcBef>
                        <a:spcPts val="0"/>
                      </a:spcBef>
                      <a:spcAft>
                        <a:spcPts val="700"/>
                      </a:spcAft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FTC/TDF 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- couples </a:t>
                    </a:r>
                    <a:b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</a:br>
                    <a:r>
                      <a:rPr lang="en-US" sz="1200" dirty="0" err="1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séro-discordants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 </a:t>
                    </a:r>
                    <a:r>
                      <a:rPr lang="en-US" sz="1200" dirty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(Partners </a:t>
                    </a:r>
                    <a:r>
                      <a:rPr lang="en-US" sz="1200" dirty="0" err="1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PrEP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)</a:t>
                    </a:r>
                  </a:p>
                  <a:p>
                    <a:pPr eaLnBrk="1" hangingPunct="1">
                      <a:spcBef>
                        <a:spcPts val="0"/>
                      </a:spcBef>
                      <a:spcAft>
                        <a:spcPts val="70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TDF - couples </a:t>
                    </a:r>
                    <a:r>
                      <a:rPr lang="en-US" sz="1200" dirty="0" err="1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séro-discordants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/>
                    </a:r>
                    <a:b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</a:b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(Partners </a:t>
                    </a:r>
                    <a:r>
                      <a:rPr lang="en-US" sz="1200" dirty="0" err="1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PrEP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)</a:t>
                    </a:r>
                  </a:p>
                  <a:p>
                    <a:pPr eaLnBrk="1" hangingPunct="1">
                      <a:spcAft>
                        <a:spcPts val="70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TDF - </a:t>
                    </a:r>
                    <a:r>
                      <a:rPr lang="en-US" sz="1200" dirty="0" err="1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jeunes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 </a:t>
                    </a:r>
                    <a:r>
                      <a:rPr lang="en-US" sz="1200" dirty="0" err="1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hétérosexuels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/>
                    </a:r>
                    <a:b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</a:b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(TDF-2)</a:t>
                    </a:r>
                  </a:p>
                  <a:p>
                    <a:pPr eaLnBrk="1" hangingPunct="1">
                      <a:spcAft>
                        <a:spcPts val="70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TDF/FTC </a:t>
                    </a:r>
                    <a:r>
                      <a:rPr lang="fr-FR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–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 </a:t>
                    </a:r>
                    <a:r>
                      <a:rPr lang="en-US" sz="1200" dirty="0" err="1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usagers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 de drogues </a:t>
                    </a:r>
                    <a:r>
                      <a:rPr lang="en-US" sz="1200" dirty="0" err="1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i.v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.</a:t>
                    </a:r>
                    <a:b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</a:b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(Bangkok TDF)</a:t>
                    </a:r>
                  </a:p>
                  <a:p>
                    <a:pPr eaLnBrk="1" hangingPunct="1">
                      <a:spcAft>
                        <a:spcPts val="700"/>
                      </a:spcAft>
                    </a:pPr>
                    <a:r>
                      <a:rPr lang="en-US" sz="1200" dirty="0" smtClean="0">
                        <a:solidFill>
                          <a:srgbClr val="FF0000"/>
                        </a:solidFill>
                        <a:latin typeface="Arial"/>
                        <a:ea typeface="MS PGothic" charset="0"/>
                        <a:cs typeface="Arial"/>
                      </a:rPr>
                      <a:t>TDF/FTC – MSM </a:t>
                    </a:r>
                    <a:r>
                      <a:rPr lang="fr-FR" sz="1200" dirty="0" smtClean="0">
                        <a:solidFill>
                          <a:srgbClr val="FF0000"/>
                        </a:solidFill>
                        <a:latin typeface="Arial"/>
                        <a:ea typeface="MS PGothic" charset="0"/>
                        <a:cs typeface="Arial"/>
                      </a:rPr>
                      <a:t>et</a:t>
                    </a:r>
                    <a:r>
                      <a:rPr lang="en-US" sz="1200" dirty="0" smtClean="0">
                        <a:solidFill>
                          <a:srgbClr val="FF0000"/>
                        </a:solidFill>
                        <a:latin typeface="Arial"/>
                        <a:ea typeface="MS PGothic" charset="0"/>
                        <a:cs typeface="Arial"/>
                      </a:rPr>
                      <a:t> </a:t>
                    </a:r>
                    <a:r>
                      <a:rPr lang="en-US" sz="1200" dirty="0" err="1" smtClean="0">
                        <a:solidFill>
                          <a:srgbClr val="FF0000"/>
                        </a:solidFill>
                        <a:latin typeface="Arial"/>
                        <a:ea typeface="MS PGothic" charset="0"/>
                        <a:cs typeface="Arial"/>
                      </a:rPr>
                      <a:t>transgenres</a:t>
                    </a:r>
                    <a:r>
                      <a:rPr lang="en-US" sz="1200" dirty="0" smtClean="0">
                        <a:solidFill>
                          <a:srgbClr val="FF0000"/>
                        </a:solidFill>
                        <a:latin typeface="Arial"/>
                        <a:ea typeface="MS PGothic" charset="0"/>
                        <a:cs typeface="Arial"/>
                      </a:rPr>
                      <a:t/>
                    </a:r>
                    <a:br>
                      <a:rPr lang="en-US" sz="1200" dirty="0" smtClean="0">
                        <a:solidFill>
                          <a:srgbClr val="FF0000"/>
                        </a:solidFill>
                        <a:latin typeface="Arial"/>
                        <a:ea typeface="MS PGothic" charset="0"/>
                        <a:cs typeface="Arial"/>
                      </a:rPr>
                    </a:br>
                    <a:r>
                      <a:rPr lang="en-US" sz="1200" dirty="0" smtClean="0">
                        <a:solidFill>
                          <a:srgbClr val="FF0000"/>
                        </a:solidFill>
                        <a:latin typeface="Arial"/>
                        <a:ea typeface="MS PGothic" charset="0"/>
                        <a:cs typeface="Arial"/>
                      </a:rPr>
                      <a:t>(</a:t>
                    </a:r>
                    <a:r>
                      <a:rPr lang="en-US" sz="1200" dirty="0" err="1" smtClean="0">
                        <a:solidFill>
                          <a:srgbClr val="FF0000"/>
                        </a:solidFill>
                        <a:latin typeface="Arial"/>
                        <a:ea typeface="MS PGothic" charset="0"/>
                        <a:cs typeface="Arial"/>
                      </a:rPr>
                      <a:t>iPrEx</a:t>
                    </a:r>
                    <a:r>
                      <a:rPr lang="en-US" sz="1200" dirty="0" smtClean="0">
                        <a:solidFill>
                          <a:srgbClr val="FF0000"/>
                        </a:solidFill>
                        <a:latin typeface="Arial"/>
                        <a:ea typeface="MS PGothic" charset="0"/>
                        <a:cs typeface="Arial"/>
                      </a:rPr>
                      <a:t>)</a:t>
                    </a:r>
                  </a:p>
                  <a:p>
                    <a:pPr eaLnBrk="1" hangingPunct="1">
                      <a:spcAft>
                        <a:spcPts val="700"/>
                      </a:spcAft>
                    </a:pPr>
                    <a:endParaRPr lang="en-US" sz="1200" dirty="0" smtClean="0">
                      <a:solidFill>
                        <a:srgbClr val="FF0000"/>
                      </a:solidFill>
                      <a:latin typeface="Arial"/>
                      <a:ea typeface="MS PGothic" charset="0"/>
                      <a:cs typeface="Arial"/>
                    </a:endParaRPr>
                  </a:p>
                  <a:p>
                    <a:pPr>
                      <a:spcAft>
                        <a:spcPts val="70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TDF/FTC-femmes</a:t>
                    </a:r>
                    <a:b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</a:b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(FEM-</a:t>
                    </a:r>
                    <a:r>
                      <a:rPr lang="en-US" sz="1200" dirty="0" err="1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PrEP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)</a:t>
                    </a:r>
                  </a:p>
                  <a:p>
                    <a:pPr>
                      <a:spcAft>
                        <a:spcPts val="70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TDF/FTC-femmes</a:t>
                    </a:r>
                    <a:b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</a:b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(VOICE)</a:t>
                    </a:r>
                  </a:p>
                  <a:p>
                    <a:pPr eaLnBrk="1" hangingPunct="1">
                      <a:spcAft>
                        <a:spcPts val="70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TDF-femmes</a:t>
                    </a:r>
                    <a:b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</a:b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(VOICE)</a:t>
                    </a:r>
                  </a:p>
                </p:txBody>
              </p:sp>
              <p:sp>
                <p:nvSpPr>
                  <p:cNvPr id="251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41739" y="1786901"/>
                    <a:ext cx="1528927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D71B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itchFamily="-84" charset="0"/>
                      <a:ea typeface="MS PGothic" pitchFamily="34" charset="-128"/>
                      <a:cs typeface="+mn-cs"/>
                    </a:endParaRPr>
                  </a:p>
                </p:txBody>
              </p:sp>
              <p:sp>
                <p:nvSpPr>
                  <p:cNvPr id="252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7470326" y="1652558"/>
                    <a:ext cx="1553664" cy="231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en-US" sz="1200" b="1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75 % </a:t>
                    </a:r>
                    <a:r>
                      <a:rPr lang="en-US" sz="1200" b="1" dirty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(</a:t>
                    </a:r>
                    <a:r>
                      <a:rPr lang="en-US" sz="1200" b="1" dirty="0" smtClean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55-87</a:t>
                    </a:r>
                    <a:r>
                      <a:rPr lang="en-US" sz="1200" b="1" dirty="0">
                        <a:solidFill>
                          <a:srgbClr val="000000"/>
                        </a:solidFill>
                        <a:latin typeface="Arial"/>
                        <a:ea typeface="MS PGothic" charset="0"/>
                        <a:cs typeface="Arial"/>
                      </a:rPr>
                      <a:t>)</a:t>
                    </a:r>
                  </a:p>
                </p:txBody>
              </p:sp>
            </p:grpSp>
            <p:sp>
              <p:nvSpPr>
                <p:cNvPr id="249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6574757" y="1160755"/>
                  <a:ext cx="150813" cy="146050"/>
                </a:xfrm>
                <a:prstGeom prst="rect">
                  <a:avLst/>
                </a:prstGeom>
                <a:solidFill>
                  <a:srgbClr val="0D71BA"/>
                </a:solidFill>
                <a:ln w="4763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GB" sz="1200">
                    <a:solidFill>
                      <a:srgbClr val="FFFFFF"/>
                    </a:solidFill>
                    <a:latin typeface="Tahoma" charset="0"/>
                    <a:ea typeface="MS PGothic" charset="0"/>
                  </a:endParaRPr>
                </a:p>
              </p:txBody>
            </p:sp>
          </p:grpSp>
          <p:sp>
            <p:nvSpPr>
              <p:cNvPr id="206" name="48 CuadroTexto"/>
              <p:cNvSpPr txBox="1">
                <a:spLocks noChangeArrowheads="1"/>
              </p:cNvSpPr>
              <p:nvPr/>
            </p:nvSpPr>
            <p:spPr bwMode="auto">
              <a:xfrm>
                <a:off x="-802923" y="6532565"/>
                <a:ext cx="9920113" cy="576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4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s-ES" sz="1100" i="1" dirty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Abdool Karim SS. </a:t>
                </a:r>
                <a:r>
                  <a:rPr lang="fr-FR" sz="1100" i="1" dirty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Lancet 2013; 381(9883):2060-</a:t>
                </a:r>
                <a:r>
                  <a:rPr lang="fr-FR" sz="1100" i="1" dirty="0" smtClean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2 ; </a:t>
                </a:r>
                <a:r>
                  <a:rPr lang="fr-FR" sz="1100" i="1" dirty="0" err="1" smtClean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Garcia-Lerma</a:t>
                </a:r>
                <a:r>
                  <a:rPr lang="fr-FR" sz="1100" i="1" dirty="0" smtClean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 </a:t>
                </a:r>
                <a:r>
                  <a:rPr lang="fr-FR" sz="1100" i="1" dirty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G CROI 2014,</a:t>
                </a:r>
                <a:r>
                  <a:rPr lang="fr-FR" sz="1100" i="1" dirty="0" smtClean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 </a:t>
                </a:r>
                <a:br>
                  <a:rPr lang="fr-FR" sz="1100" i="1" dirty="0" smtClean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</a:br>
                <a:r>
                  <a:rPr lang="fr-FR" sz="1100" i="1" dirty="0" smtClean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JM </a:t>
                </a:r>
                <a:r>
                  <a:rPr lang="fr-FR" sz="1100" i="1" dirty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Molina et al NEGM 1/12/2015,</a:t>
                </a:r>
                <a:r>
                  <a:rPr lang="fr-FR" sz="1100" i="1" dirty="0" smtClean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 J </a:t>
                </a:r>
                <a:r>
                  <a:rPr lang="fr-FR" sz="1100" i="1" dirty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M </a:t>
                </a:r>
                <a:r>
                  <a:rPr lang="fr-FR" sz="1100" i="1" dirty="0" err="1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Baeten</a:t>
                </a:r>
                <a:r>
                  <a:rPr lang="fr-FR" sz="1100" i="1" dirty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 </a:t>
                </a:r>
                <a:r>
                  <a:rPr lang="fr-FR" sz="1100" i="1" dirty="0" err="1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Croi</a:t>
                </a:r>
                <a:r>
                  <a:rPr lang="fr-FR" sz="1100" i="1" dirty="0">
                    <a:solidFill>
                      <a:srgbClr val="000000"/>
                    </a:solidFill>
                    <a:latin typeface="Arial"/>
                    <a:ea typeface="MS PGothic" charset="0"/>
                    <a:cs typeface="Arial"/>
                  </a:rPr>
                  <a:t> 2016 .</a:t>
                </a:r>
                <a:endParaRPr lang="es-ES" sz="1100" i="1" dirty="0">
                  <a:solidFill>
                    <a:srgbClr val="000000"/>
                  </a:solidFill>
                  <a:latin typeface="Arial"/>
                  <a:ea typeface="MS PGothic" charset="0"/>
                  <a:cs typeface="Arial"/>
                </a:endParaRPr>
              </a:p>
            </p:txBody>
          </p:sp>
          <p:grpSp>
            <p:nvGrpSpPr>
              <p:cNvPr id="207" name="7 Grupo"/>
              <p:cNvGrpSpPr>
                <a:grpSpLocks/>
              </p:cNvGrpSpPr>
              <p:nvPr/>
            </p:nvGrpSpPr>
            <p:grpSpPr bwMode="auto">
              <a:xfrm>
                <a:off x="3996265" y="3534529"/>
                <a:ext cx="5195893" cy="247103"/>
                <a:chOff x="3996798" y="3941800"/>
                <a:chExt cx="5195695" cy="247086"/>
              </a:xfrm>
            </p:grpSpPr>
            <p:sp>
              <p:nvSpPr>
                <p:cNvPr id="244" name="Rectangle 65"/>
                <p:cNvSpPr>
                  <a:spLocks noChangeArrowheads="1"/>
                </p:cNvSpPr>
                <p:nvPr/>
              </p:nvSpPr>
              <p:spPr bwMode="auto">
                <a:xfrm>
                  <a:off x="7774359" y="3941800"/>
                  <a:ext cx="1418134" cy="2470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 b="1" dirty="0" smtClean="0">
                      <a:solidFill>
                        <a:srgbClr val="FF0000"/>
                      </a:solidFill>
                      <a:latin typeface="Arial"/>
                      <a:ea typeface="MS PGothic" charset="0"/>
                      <a:cs typeface="Arial"/>
                    </a:rPr>
                    <a:t>44 % </a:t>
                  </a:r>
                  <a:r>
                    <a:rPr lang="en-US" sz="1200" b="1" dirty="0">
                      <a:solidFill>
                        <a:srgbClr val="FF0000"/>
                      </a:solidFill>
                      <a:latin typeface="Arial"/>
                      <a:ea typeface="MS PGothic" charset="0"/>
                      <a:cs typeface="Arial"/>
                    </a:rPr>
                    <a:t>(</a:t>
                  </a:r>
                  <a:r>
                    <a:rPr lang="en-US" sz="1200" b="1" dirty="0" smtClean="0">
                      <a:solidFill>
                        <a:srgbClr val="FF0000"/>
                      </a:solidFill>
                      <a:latin typeface="Arial"/>
                      <a:ea typeface="MS PGothic" charset="0"/>
                      <a:cs typeface="Arial"/>
                    </a:rPr>
                    <a:t>15-63</a:t>
                  </a:r>
                  <a:r>
                    <a:rPr lang="en-US" sz="1200" b="1" dirty="0">
                      <a:solidFill>
                        <a:srgbClr val="FF0000"/>
                      </a:solidFill>
                      <a:latin typeface="Arial"/>
                      <a:ea typeface="MS PGothic" charset="0"/>
                      <a:cs typeface="Arial"/>
                    </a:rPr>
                    <a:t>)</a:t>
                  </a:r>
                </a:p>
              </p:txBody>
            </p:sp>
            <p:grpSp>
              <p:nvGrpSpPr>
                <p:cNvPr id="245" name="4 Grupo"/>
                <p:cNvGrpSpPr>
                  <a:grpSpLocks/>
                </p:cNvGrpSpPr>
                <p:nvPr/>
              </p:nvGrpSpPr>
              <p:grpSpPr bwMode="auto">
                <a:xfrm>
                  <a:off x="3996798" y="4024463"/>
                  <a:ext cx="2141985" cy="146050"/>
                  <a:chOff x="3996798" y="3304383"/>
                  <a:chExt cx="2141985" cy="146050"/>
                </a:xfrm>
              </p:grpSpPr>
              <p:sp>
                <p:nvSpPr>
                  <p:cNvPr id="246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996798" y="3376316"/>
                    <a:ext cx="214198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D71B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itchFamily="-84" charset="0"/>
                      <a:ea typeface="MS PGothic" pitchFamily="34" charset="-128"/>
                      <a:cs typeface="+mn-cs"/>
                    </a:endParaRPr>
                  </a:p>
                </p:txBody>
              </p:sp>
              <p:sp>
                <p:nvSpPr>
                  <p:cNvPr id="247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2310" y="3304383"/>
                    <a:ext cx="150814" cy="146050"/>
                  </a:xfrm>
                  <a:prstGeom prst="rect">
                    <a:avLst/>
                  </a:prstGeom>
                  <a:solidFill>
                    <a:srgbClr val="0D71BA"/>
                  </a:solidFill>
                  <a:ln w="4763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n-GB" sz="1800">
                      <a:solidFill>
                        <a:srgbClr val="FFFFFF"/>
                      </a:solidFill>
                      <a:latin typeface="Tahoma" charset="0"/>
                      <a:ea typeface="MS PGothic" charset="0"/>
                    </a:endParaRPr>
                  </a:p>
                </p:txBody>
              </p:sp>
            </p:grpSp>
          </p:grpSp>
          <p:grpSp>
            <p:nvGrpSpPr>
              <p:cNvPr id="208" name="59 Grupo"/>
              <p:cNvGrpSpPr>
                <a:grpSpLocks/>
              </p:cNvGrpSpPr>
              <p:nvPr/>
            </p:nvGrpSpPr>
            <p:grpSpPr bwMode="auto">
              <a:xfrm>
                <a:off x="3753555" y="2954197"/>
                <a:ext cx="5390446" cy="247102"/>
                <a:chOff x="3754097" y="4493549"/>
                <a:chExt cx="5390239" cy="247084"/>
              </a:xfrm>
            </p:grpSpPr>
            <p:sp>
              <p:nvSpPr>
                <p:cNvPr id="240" name="Rectangle 65"/>
                <p:cNvSpPr>
                  <a:spLocks noChangeArrowheads="1"/>
                </p:cNvSpPr>
                <p:nvPr/>
              </p:nvSpPr>
              <p:spPr bwMode="auto">
                <a:xfrm>
                  <a:off x="7762320" y="4493549"/>
                  <a:ext cx="1382016" cy="2470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49% (</a:t>
                  </a:r>
                  <a:r>
                    <a:rPr lang="en-US" sz="1200" b="1" dirty="0" smtClean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10-72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)</a:t>
                  </a:r>
                </a:p>
              </p:txBody>
            </p:sp>
            <p:grpSp>
              <p:nvGrpSpPr>
                <p:cNvPr id="241" name="61 Grupo"/>
                <p:cNvGrpSpPr>
                  <a:grpSpLocks/>
                </p:cNvGrpSpPr>
                <p:nvPr/>
              </p:nvGrpSpPr>
              <p:grpSpPr bwMode="auto">
                <a:xfrm>
                  <a:off x="3754097" y="4564414"/>
                  <a:ext cx="2690886" cy="146049"/>
                  <a:chOff x="3754097" y="3844334"/>
                  <a:chExt cx="2690886" cy="146049"/>
                </a:xfrm>
              </p:grpSpPr>
              <p:sp>
                <p:nvSpPr>
                  <p:cNvPr id="242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54097" y="3904972"/>
                    <a:ext cx="2690886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D71B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itchFamily="-84" charset="0"/>
                      <a:ea typeface="MS PGothic" pitchFamily="34" charset="-128"/>
                      <a:cs typeface="+mn-cs"/>
                    </a:endParaRPr>
                  </a:p>
                </p:txBody>
              </p:sp>
              <p:sp>
                <p:nvSpPr>
                  <p:cNvPr id="243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89470" y="3844334"/>
                    <a:ext cx="150814" cy="146049"/>
                  </a:xfrm>
                  <a:prstGeom prst="rect">
                    <a:avLst/>
                  </a:prstGeom>
                  <a:solidFill>
                    <a:srgbClr val="0D71BA"/>
                  </a:solidFill>
                  <a:ln w="4763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n-GB" sz="1800">
                      <a:solidFill>
                        <a:srgbClr val="FFFFFF"/>
                      </a:solidFill>
                      <a:latin typeface="Tahoma" charset="0"/>
                      <a:ea typeface="MS PGothic" charset="0"/>
                    </a:endParaRPr>
                  </a:p>
                </p:txBody>
              </p:sp>
            </p:grpSp>
          </p:grpSp>
          <p:grpSp>
            <p:nvGrpSpPr>
              <p:cNvPr id="209" name="10 Grupo"/>
              <p:cNvGrpSpPr>
                <a:grpSpLocks/>
              </p:cNvGrpSpPr>
              <p:nvPr/>
            </p:nvGrpSpPr>
            <p:grpSpPr bwMode="auto">
              <a:xfrm>
                <a:off x="5363633" y="1699733"/>
                <a:ext cx="3457968" cy="247243"/>
                <a:chOff x="5364516" y="2108398"/>
                <a:chExt cx="3458191" cy="247243"/>
              </a:xfrm>
            </p:grpSpPr>
            <p:sp>
              <p:nvSpPr>
                <p:cNvPr id="23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364516" y="2258185"/>
                  <a:ext cx="154808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D71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-84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38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6293903" y="2185203"/>
                  <a:ext cx="150813" cy="146049"/>
                </a:xfrm>
                <a:prstGeom prst="rect">
                  <a:avLst/>
                </a:prstGeom>
                <a:solidFill>
                  <a:srgbClr val="0D71BA"/>
                </a:solidFill>
                <a:ln w="4763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GB" sz="1800">
                    <a:solidFill>
                      <a:srgbClr val="FFFFFF"/>
                    </a:solidFill>
                    <a:latin typeface="Tahoma" charset="0"/>
                    <a:ea typeface="MS PGothic" charset="0"/>
                  </a:endParaRPr>
                </a:p>
              </p:txBody>
            </p:sp>
            <p:sp>
              <p:nvSpPr>
                <p:cNvPr id="239" name="Rectangle 65"/>
                <p:cNvSpPr>
                  <a:spLocks noChangeArrowheads="1"/>
                </p:cNvSpPr>
                <p:nvPr/>
              </p:nvSpPr>
              <p:spPr bwMode="auto">
                <a:xfrm>
                  <a:off x="7764432" y="2108398"/>
                  <a:ext cx="1058275" cy="247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 b="1" dirty="0" smtClean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67 % 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(</a:t>
                  </a:r>
                  <a:r>
                    <a:rPr lang="en-US" sz="1200" b="1" dirty="0" smtClean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44-81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)</a:t>
                  </a:r>
                </a:p>
              </p:txBody>
            </p:sp>
          </p:grpSp>
          <p:grpSp>
            <p:nvGrpSpPr>
              <p:cNvPr id="210" name="54 Grupo"/>
              <p:cNvGrpSpPr>
                <a:grpSpLocks/>
              </p:cNvGrpSpPr>
              <p:nvPr/>
            </p:nvGrpSpPr>
            <p:grpSpPr bwMode="auto">
              <a:xfrm>
                <a:off x="1278467" y="4504025"/>
                <a:ext cx="7742411" cy="247102"/>
                <a:chOff x="1279104" y="4674932"/>
                <a:chExt cx="7742108" cy="247084"/>
              </a:xfrm>
            </p:grpSpPr>
            <p:sp>
              <p:nvSpPr>
                <p:cNvPr id="233" name="Rectangle 65"/>
                <p:cNvSpPr>
                  <a:spLocks noChangeArrowheads="1"/>
                </p:cNvSpPr>
                <p:nvPr/>
              </p:nvSpPr>
              <p:spPr bwMode="auto">
                <a:xfrm>
                  <a:off x="7641928" y="4674932"/>
                  <a:ext cx="1379284" cy="2470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  </a:t>
                  </a:r>
                  <a:r>
                    <a:rPr lang="en-US" sz="1200" b="1" dirty="0" smtClean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6 % 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(-</a:t>
                  </a:r>
                  <a:r>
                    <a:rPr lang="en-US" sz="1200" b="1" dirty="0" smtClean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52-41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)</a:t>
                  </a:r>
                </a:p>
              </p:txBody>
            </p:sp>
            <p:grpSp>
              <p:nvGrpSpPr>
                <p:cNvPr id="234" name="56 Grupo"/>
                <p:cNvGrpSpPr>
                  <a:grpSpLocks/>
                </p:cNvGrpSpPr>
                <p:nvPr/>
              </p:nvGrpSpPr>
              <p:grpSpPr bwMode="auto">
                <a:xfrm>
                  <a:off x="1279104" y="4746696"/>
                  <a:ext cx="3797155" cy="146049"/>
                  <a:chOff x="1279104" y="4026616"/>
                  <a:chExt cx="3797155" cy="146049"/>
                </a:xfrm>
              </p:grpSpPr>
              <p:sp>
                <p:nvSpPr>
                  <p:cNvPr id="23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279104" y="4099936"/>
                    <a:ext cx="379715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3AB62"/>
                    </a:solidFill>
                    <a:prstDash val="solid"/>
                    <a:round/>
                    <a:headEnd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itchFamily="-84" charset="0"/>
                      <a:ea typeface="MS PGothic" pitchFamily="34" charset="-128"/>
                      <a:cs typeface="+mn-cs"/>
                    </a:endParaRPr>
                  </a:p>
                </p:txBody>
              </p:sp>
              <p:sp>
                <p:nvSpPr>
                  <p:cNvPr id="236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85461" y="4026616"/>
                    <a:ext cx="150814" cy="146049"/>
                  </a:xfrm>
                  <a:prstGeom prst="rect">
                    <a:avLst/>
                  </a:prstGeom>
                  <a:solidFill>
                    <a:srgbClr val="43AB62"/>
                  </a:solidFill>
                  <a:ln w="4763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n-GB" sz="1800">
                      <a:solidFill>
                        <a:srgbClr val="FFFFFF"/>
                      </a:solidFill>
                      <a:latin typeface="Tahoma" charset="0"/>
                      <a:ea typeface="MS PGothic" charset="0"/>
                    </a:endParaRPr>
                  </a:p>
                </p:txBody>
              </p:sp>
            </p:grpSp>
          </p:grpSp>
          <p:grpSp>
            <p:nvGrpSpPr>
              <p:cNvPr id="211" name="69 Grupo"/>
              <p:cNvGrpSpPr>
                <a:grpSpLocks/>
              </p:cNvGrpSpPr>
              <p:nvPr/>
            </p:nvGrpSpPr>
            <p:grpSpPr bwMode="auto">
              <a:xfrm>
                <a:off x="841022" y="5705662"/>
                <a:ext cx="8276168" cy="247103"/>
                <a:chOff x="841676" y="4579606"/>
                <a:chExt cx="8275850" cy="247086"/>
              </a:xfrm>
            </p:grpSpPr>
            <p:sp>
              <p:nvSpPr>
                <p:cNvPr id="229" name="Rectangle 65"/>
                <p:cNvSpPr>
                  <a:spLocks noChangeArrowheads="1"/>
                </p:cNvSpPr>
                <p:nvPr/>
              </p:nvSpPr>
              <p:spPr bwMode="auto">
                <a:xfrm>
                  <a:off x="7762319" y="4579606"/>
                  <a:ext cx="1355207" cy="2470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-</a:t>
                  </a:r>
                  <a:r>
                    <a:rPr lang="en-US" sz="1200" b="1" dirty="0" smtClean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49 % 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(-</a:t>
                  </a:r>
                  <a:r>
                    <a:rPr lang="en-US" sz="1200" b="1" dirty="0" smtClean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129-3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)</a:t>
                  </a:r>
                </a:p>
              </p:txBody>
            </p:sp>
            <p:grpSp>
              <p:nvGrpSpPr>
                <p:cNvPr id="230" name="74 Grupo"/>
                <p:cNvGrpSpPr>
                  <a:grpSpLocks/>
                </p:cNvGrpSpPr>
                <p:nvPr/>
              </p:nvGrpSpPr>
              <p:grpSpPr bwMode="auto">
                <a:xfrm>
                  <a:off x="841676" y="4638563"/>
                  <a:ext cx="2644320" cy="146050"/>
                  <a:chOff x="841676" y="3918483"/>
                  <a:chExt cx="2644320" cy="146050"/>
                </a:xfrm>
              </p:grpSpPr>
              <p:sp>
                <p:nvSpPr>
                  <p:cNvPr id="23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841676" y="4010255"/>
                    <a:ext cx="264432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3AB62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itchFamily="-84" charset="0"/>
                      <a:ea typeface="MS PGothic" pitchFamily="34" charset="-128"/>
                      <a:cs typeface="+mn-cs"/>
                    </a:endParaRPr>
                  </a:p>
                </p:txBody>
              </p:sp>
              <p:sp>
                <p:nvSpPr>
                  <p:cNvPr id="232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5930" y="3918483"/>
                    <a:ext cx="150814" cy="146050"/>
                  </a:xfrm>
                  <a:prstGeom prst="rect">
                    <a:avLst/>
                  </a:prstGeom>
                  <a:solidFill>
                    <a:srgbClr val="43AB62"/>
                  </a:solidFill>
                  <a:ln w="4763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n-GB" sz="1200">
                      <a:solidFill>
                        <a:srgbClr val="FFFFFF"/>
                      </a:solidFill>
                      <a:latin typeface="Tahoma" charset="0"/>
                      <a:ea typeface="MS PGothic" charset="0"/>
                    </a:endParaRPr>
                  </a:p>
                </p:txBody>
              </p:sp>
            </p:grpSp>
          </p:grpSp>
          <p:grpSp>
            <p:nvGrpSpPr>
              <p:cNvPr id="212" name="79 Grupo"/>
              <p:cNvGrpSpPr>
                <a:grpSpLocks/>
              </p:cNvGrpSpPr>
              <p:nvPr/>
            </p:nvGrpSpPr>
            <p:grpSpPr bwMode="auto">
              <a:xfrm>
                <a:off x="1332089" y="5109092"/>
                <a:ext cx="8100617" cy="247103"/>
                <a:chOff x="1332724" y="4632339"/>
                <a:chExt cx="8100307" cy="247086"/>
              </a:xfrm>
            </p:grpSpPr>
            <p:sp>
              <p:nvSpPr>
                <p:cNvPr id="225" name="Rectangle 65"/>
                <p:cNvSpPr>
                  <a:spLocks noChangeArrowheads="1"/>
                </p:cNvSpPr>
                <p:nvPr/>
              </p:nvSpPr>
              <p:spPr bwMode="auto">
                <a:xfrm>
                  <a:off x="7762318" y="4632339"/>
                  <a:ext cx="1670713" cy="2470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-</a:t>
                  </a:r>
                  <a:r>
                    <a:rPr lang="en-US" sz="1200" b="1" dirty="0" smtClean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4 % 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(-</a:t>
                  </a:r>
                  <a:r>
                    <a:rPr lang="en-US" sz="1200" b="1" dirty="0" smtClean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49-27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/>
                      <a:ea typeface="MS PGothic" charset="0"/>
                      <a:cs typeface="Arial"/>
                    </a:rPr>
                    <a:t>)</a:t>
                  </a:r>
                </a:p>
              </p:txBody>
            </p:sp>
            <p:grpSp>
              <p:nvGrpSpPr>
                <p:cNvPr id="226" name="81 Grupo"/>
                <p:cNvGrpSpPr>
                  <a:grpSpLocks/>
                </p:cNvGrpSpPr>
                <p:nvPr/>
              </p:nvGrpSpPr>
              <p:grpSpPr bwMode="auto">
                <a:xfrm>
                  <a:off x="1332724" y="4682244"/>
                  <a:ext cx="3148067" cy="146051"/>
                  <a:chOff x="1332724" y="3962164"/>
                  <a:chExt cx="3148067" cy="146051"/>
                </a:xfrm>
              </p:grpSpPr>
              <p:sp>
                <p:nvSpPr>
                  <p:cNvPr id="22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332724" y="4033298"/>
                    <a:ext cx="3148067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3AB62"/>
                    </a:solidFill>
                    <a:prstDash val="solid"/>
                    <a:round/>
                    <a:headEnd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itchFamily="-84" charset="0"/>
                      <a:ea typeface="MS PGothic" pitchFamily="34" charset="-128"/>
                      <a:cs typeface="+mn-cs"/>
                    </a:endParaRPr>
                  </a:p>
                </p:txBody>
              </p:sp>
              <p:sp>
                <p:nvSpPr>
                  <p:cNvPr id="228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86279" y="3962164"/>
                    <a:ext cx="150812" cy="146051"/>
                  </a:xfrm>
                  <a:prstGeom prst="rect">
                    <a:avLst/>
                  </a:prstGeom>
                  <a:solidFill>
                    <a:srgbClr val="43AB62"/>
                  </a:solidFill>
                  <a:ln w="4763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n-GB" sz="1200">
                      <a:solidFill>
                        <a:srgbClr val="FFFFFF"/>
                      </a:solidFill>
                      <a:latin typeface="Tahoma" charset="0"/>
                      <a:ea typeface="MS PGothic" charset="0"/>
                    </a:endParaRPr>
                  </a:p>
                </p:txBody>
              </p:sp>
            </p:grpSp>
          </p:grpSp>
          <p:grpSp>
            <p:nvGrpSpPr>
              <p:cNvPr id="213" name="1 Grupo"/>
              <p:cNvGrpSpPr>
                <a:grpSpLocks/>
              </p:cNvGrpSpPr>
              <p:nvPr/>
            </p:nvGrpSpPr>
            <p:grpSpPr bwMode="auto">
              <a:xfrm>
                <a:off x="1665425" y="6166705"/>
                <a:ext cx="1316038" cy="117287"/>
                <a:chOff x="1619673" y="6185078"/>
                <a:chExt cx="1316038" cy="117053"/>
              </a:xfrm>
            </p:grpSpPr>
            <p:cxnSp>
              <p:nvCxnSpPr>
                <p:cNvPr id="221" name="Straight Connector 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619673" y="6185866"/>
                  <a:ext cx="0" cy="11228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2" name="Straight Connector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64174" y="6189846"/>
                  <a:ext cx="0" cy="1122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3" name="Straight Connector 67"/>
                <p:cNvCxnSpPr>
                  <a:cxnSpLocks noChangeShapeType="1"/>
                </p:cNvCxnSpPr>
                <p:nvPr/>
              </p:nvCxnSpPr>
              <p:spPr bwMode="auto">
                <a:xfrm flipV="1">
                  <a:off x="2497561" y="6185078"/>
                  <a:ext cx="0" cy="1122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4" name="Straight Connector 6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35711" y="6188261"/>
                  <a:ext cx="0" cy="1122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14" name="Straight Connector 66"/>
              <p:cNvCxnSpPr>
                <a:cxnSpLocks noChangeShapeType="1"/>
              </p:cNvCxnSpPr>
              <p:nvPr/>
            </p:nvCxnSpPr>
            <p:spPr bwMode="auto">
              <a:xfrm flipV="1">
                <a:off x="404049" y="6170612"/>
                <a:ext cx="0" cy="112508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" name="Straight Connector 67"/>
              <p:cNvCxnSpPr>
                <a:cxnSpLocks noChangeShapeType="1"/>
              </p:cNvCxnSpPr>
              <p:nvPr/>
            </p:nvCxnSpPr>
            <p:spPr bwMode="auto">
              <a:xfrm flipV="1">
                <a:off x="841022" y="6165851"/>
                <a:ext cx="0" cy="112508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6" name="Straight Connector 69"/>
              <p:cNvCxnSpPr>
                <a:cxnSpLocks noChangeShapeType="1"/>
              </p:cNvCxnSpPr>
              <p:nvPr/>
            </p:nvCxnSpPr>
            <p:spPr bwMode="auto">
              <a:xfrm flipV="1">
                <a:off x="1279878" y="6169025"/>
                <a:ext cx="0" cy="112508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7" name="Rectangle 31"/>
              <p:cNvSpPr>
                <a:spLocks noChangeArrowheads="1"/>
              </p:cNvSpPr>
              <p:nvPr/>
            </p:nvSpPr>
            <p:spPr bwMode="auto">
              <a:xfrm>
                <a:off x="2891367" y="5864226"/>
                <a:ext cx="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endParaRPr lang="fr-FR" sz="2000" b="1">
                  <a:solidFill>
                    <a:srgbClr val="FFFFFF"/>
                  </a:solidFill>
                  <a:latin typeface="Tahoma" charset="0"/>
                  <a:ea typeface="MS PGothic" charset="0"/>
                </a:endParaRPr>
              </a:p>
            </p:txBody>
          </p:sp>
          <p:sp>
            <p:nvSpPr>
              <p:cNvPr id="218" name="Line 86"/>
              <p:cNvSpPr>
                <a:spLocks noChangeShapeType="1"/>
              </p:cNvSpPr>
              <p:nvPr/>
            </p:nvSpPr>
            <p:spPr bwMode="auto">
              <a:xfrm flipV="1">
                <a:off x="4629389" y="990600"/>
                <a:ext cx="0" cy="518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9" name="Flèche droite 85"/>
              <p:cNvSpPr/>
              <p:nvPr/>
            </p:nvSpPr>
            <p:spPr>
              <a:xfrm>
                <a:off x="1234723" y="446075"/>
                <a:ext cx="6105876" cy="675050"/>
              </a:xfrm>
              <a:prstGeom prst="rightArrow">
                <a:avLst/>
              </a:prstGeom>
              <a:solidFill>
                <a:srgbClr val="F477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b="1" dirty="0">
                    <a:solidFill>
                      <a:srgbClr val="FFFFFF"/>
                    </a:solidFill>
                    <a:latin typeface="Arial" charset="0"/>
                    <a:ea typeface="ＭＳ Ｐゴシック" charset="0"/>
                  </a:rPr>
                  <a:t>ANRS-IPERGAY = 86 % </a:t>
                </a:r>
                <a:r>
                  <a:rPr lang="fr-FR" sz="1400" b="1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rPr>
                  <a:t>(IC</a:t>
                </a:r>
                <a:r>
                  <a:rPr lang="fr-FR" sz="1400" b="1" baseline="-25000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rPr>
                  <a:t>95</a:t>
                </a:r>
                <a:r>
                  <a:rPr lang="fr-FR" sz="1400" b="1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rPr>
                  <a:t> : </a:t>
                </a:r>
                <a:r>
                  <a:rPr lang="fr-FR" sz="1400" b="1" dirty="0" smtClean="0">
                    <a:solidFill>
                      <a:srgbClr val="FFFFFF"/>
                    </a:solidFill>
                    <a:latin typeface="Arial" charset="0"/>
                    <a:ea typeface="MS PGothic" charset="0"/>
                    <a:cs typeface="Arial" charset="0"/>
                  </a:rPr>
                  <a:t>40</a:t>
                </a:r>
                <a:r>
                  <a:rPr lang="fr-FR" sz="1400" b="1" dirty="0">
                    <a:solidFill>
                      <a:srgbClr val="FFFFFF"/>
                    </a:solidFill>
                    <a:latin typeface="Arial" charset="0"/>
                    <a:ea typeface="MS PGothic" charset="0"/>
                    <a:cs typeface="Arial" charset="0"/>
                  </a:rPr>
                  <a:t>-99</a:t>
                </a:r>
                <a:r>
                  <a:rPr lang="fr-FR" sz="1400" b="1" dirty="0" smtClean="0">
                    <a:solidFill>
                      <a:srgbClr val="FFFFFF"/>
                    </a:solidFill>
                    <a:latin typeface="Arial" charset="0"/>
                    <a:ea typeface="MS PGothic" charset="0"/>
                    <a:cs typeface="Arial" charset="0"/>
                  </a:rPr>
                  <a:t>) </a:t>
                </a:r>
                <a:endParaRPr lang="fr-FR" sz="1400" b="1" dirty="0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Flèche droite 85"/>
              <p:cNvSpPr/>
              <p:nvPr/>
            </p:nvSpPr>
            <p:spPr>
              <a:xfrm>
                <a:off x="1547988" y="3712756"/>
                <a:ext cx="6049433" cy="675051"/>
              </a:xfrm>
              <a:prstGeom prst="rightArrow">
                <a:avLst/>
              </a:prstGeom>
              <a:solidFill>
                <a:srgbClr val="F477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b="1" dirty="0">
                    <a:solidFill>
                      <a:srgbClr val="FFFFFF"/>
                    </a:solidFill>
                    <a:latin typeface="Arial" charset="0"/>
                    <a:ea typeface="ＭＳ Ｐゴシック" charset="0"/>
                  </a:rPr>
                  <a:t>ASPIRE </a:t>
                </a:r>
                <a:r>
                  <a:rPr lang="fr-FR" sz="1400" b="1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rPr>
                  <a:t>anneau vaginal = </a:t>
                </a:r>
                <a:r>
                  <a:rPr lang="fr-FR" sz="1400" b="1" dirty="0">
                    <a:solidFill>
                      <a:srgbClr val="FFFFFF"/>
                    </a:solidFill>
                    <a:latin typeface="Arial" charset="0"/>
                    <a:ea typeface="ＭＳ Ｐゴシック" charset="0"/>
                  </a:rPr>
                  <a:t>37 % (</a:t>
                </a:r>
                <a:r>
                  <a:rPr lang="fr-FR" sz="1400" b="1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rPr>
                  <a:t>IC</a:t>
                </a:r>
                <a:r>
                  <a:rPr lang="fr-FR" sz="1400" b="1" baseline="-25000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rPr>
                  <a:t>95</a:t>
                </a:r>
                <a:r>
                  <a:rPr lang="fr-FR" sz="1400" b="1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rPr>
                  <a:t> : 12</a:t>
                </a:r>
                <a:r>
                  <a:rPr lang="fr-FR" sz="1400" b="1" dirty="0">
                    <a:solidFill>
                      <a:srgbClr val="FFFFFF"/>
                    </a:solidFill>
                    <a:latin typeface="Arial" charset="0"/>
                    <a:ea typeface="ＭＳ Ｐゴシック" charset="0"/>
                  </a:rPr>
                  <a:t>-56</a:t>
                </a:r>
                <a:r>
                  <a:rPr lang="fr-FR" sz="1400" b="1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rPr>
                  <a:t>)</a:t>
                </a:r>
                <a:r>
                  <a:rPr lang="fr-FR" sz="1400" b="1" dirty="0" smtClean="0">
                    <a:solidFill>
                      <a:srgbClr val="FFFFFF"/>
                    </a:solidFill>
                    <a:latin typeface="Arial" charset="0"/>
                    <a:ea typeface="MS PGothic" charset="0"/>
                    <a:cs typeface="Arial" charset="0"/>
                  </a:rPr>
                  <a:t> </a:t>
                </a:r>
                <a:endParaRPr lang="fr-FR" sz="1400" b="1" dirty="0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1" name="ZoneTexte 180"/>
            <p:cNvSpPr txBox="1"/>
            <p:nvPr/>
          </p:nvSpPr>
          <p:spPr>
            <a:xfrm>
              <a:off x="3794437" y="572463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0</a:t>
              </a:r>
              <a:endParaRPr lang="fr-FR" sz="1400" dirty="0"/>
            </a:p>
          </p:txBody>
        </p:sp>
        <p:sp>
          <p:nvSpPr>
            <p:cNvPr id="182" name="ZoneTexte 181"/>
            <p:cNvSpPr txBox="1"/>
            <p:nvPr/>
          </p:nvSpPr>
          <p:spPr>
            <a:xfrm>
              <a:off x="3404749" y="5724635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-10</a:t>
              </a:r>
              <a:endParaRPr lang="fr-FR" sz="1400" dirty="0"/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3035000" y="5724635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-20</a:t>
              </a:r>
              <a:endParaRPr lang="fr-FR" sz="1400" dirty="0"/>
            </a:p>
          </p:txBody>
        </p:sp>
        <p:sp>
          <p:nvSpPr>
            <p:cNvPr id="184" name="ZoneTexte 183"/>
            <p:cNvSpPr txBox="1"/>
            <p:nvPr/>
          </p:nvSpPr>
          <p:spPr>
            <a:xfrm>
              <a:off x="2669270" y="5724635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-30</a:t>
              </a:r>
              <a:endParaRPr lang="fr-FR" sz="1400" dirty="0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2294162" y="5724635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-40</a:t>
              </a:r>
              <a:endParaRPr lang="fr-FR" sz="1400" dirty="0"/>
            </a:p>
          </p:txBody>
        </p:sp>
        <p:sp>
          <p:nvSpPr>
            <p:cNvPr id="186" name="ZoneTexte 185"/>
            <p:cNvSpPr txBox="1"/>
            <p:nvPr/>
          </p:nvSpPr>
          <p:spPr>
            <a:xfrm>
              <a:off x="1968832" y="5724635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-50</a:t>
              </a:r>
              <a:endParaRPr lang="fr-FR" sz="1400" dirty="0"/>
            </a:p>
          </p:txBody>
        </p:sp>
        <p:sp>
          <p:nvSpPr>
            <p:cNvPr id="187" name="ZoneTexte 186"/>
            <p:cNvSpPr txBox="1"/>
            <p:nvPr/>
          </p:nvSpPr>
          <p:spPr>
            <a:xfrm>
              <a:off x="1598477" y="5724635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-60</a:t>
              </a:r>
              <a:endParaRPr lang="fr-FR" sz="1400" dirty="0"/>
            </a:p>
          </p:txBody>
        </p:sp>
        <p:sp>
          <p:nvSpPr>
            <p:cNvPr id="188" name="ZoneTexte 187"/>
            <p:cNvSpPr txBox="1"/>
            <p:nvPr/>
          </p:nvSpPr>
          <p:spPr>
            <a:xfrm>
              <a:off x="1229860" y="5724635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-70</a:t>
              </a:r>
              <a:endParaRPr lang="fr-FR" sz="1400" dirty="0"/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4086286" y="5724635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10</a:t>
              </a:r>
              <a:endParaRPr lang="fr-FR" sz="1400" dirty="0"/>
            </a:p>
          </p:txBody>
        </p:sp>
        <p:sp>
          <p:nvSpPr>
            <p:cNvPr id="190" name="ZoneTexte 189"/>
            <p:cNvSpPr txBox="1"/>
            <p:nvPr/>
          </p:nvSpPr>
          <p:spPr>
            <a:xfrm>
              <a:off x="4460538" y="5724635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20</a:t>
              </a:r>
              <a:endParaRPr lang="fr-FR" sz="1400" dirty="0"/>
            </a:p>
          </p:txBody>
        </p:sp>
        <p:sp>
          <p:nvSpPr>
            <p:cNvPr id="191" name="ZoneTexte 190"/>
            <p:cNvSpPr txBox="1"/>
            <p:nvPr/>
          </p:nvSpPr>
          <p:spPr>
            <a:xfrm>
              <a:off x="4827712" y="5724635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30</a:t>
              </a:r>
              <a:endParaRPr lang="fr-FR" sz="1400" dirty="0"/>
            </a:p>
          </p:txBody>
        </p:sp>
        <p:sp>
          <p:nvSpPr>
            <p:cNvPr id="192" name="ZoneTexte 191"/>
            <p:cNvSpPr txBox="1"/>
            <p:nvPr/>
          </p:nvSpPr>
          <p:spPr>
            <a:xfrm>
              <a:off x="5190240" y="5724635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40</a:t>
              </a:r>
              <a:endParaRPr lang="fr-FR" sz="1400" dirty="0"/>
            </a:p>
          </p:txBody>
        </p:sp>
        <p:sp>
          <p:nvSpPr>
            <p:cNvPr id="193" name="ZoneTexte 192"/>
            <p:cNvSpPr txBox="1"/>
            <p:nvPr/>
          </p:nvSpPr>
          <p:spPr>
            <a:xfrm>
              <a:off x="5564492" y="5724635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50</a:t>
              </a:r>
              <a:endParaRPr lang="fr-FR" sz="1400" dirty="0"/>
            </a:p>
          </p:txBody>
        </p:sp>
        <p:sp>
          <p:nvSpPr>
            <p:cNvPr id="194" name="ZoneTexte 193"/>
            <p:cNvSpPr txBox="1"/>
            <p:nvPr/>
          </p:nvSpPr>
          <p:spPr>
            <a:xfrm>
              <a:off x="5931666" y="5724635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60</a:t>
              </a:r>
              <a:endParaRPr lang="fr-FR" sz="1400" dirty="0"/>
            </a:p>
          </p:txBody>
        </p:sp>
        <p:sp>
          <p:nvSpPr>
            <p:cNvPr id="195" name="ZoneTexte 194"/>
            <p:cNvSpPr txBox="1"/>
            <p:nvPr/>
          </p:nvSpPr>
          <p:spPr>
            <a:xfrm>
              <a:off x="6300006" y="5724635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70</a:t>
              </a:r>
              <a:endParaRPr lang="fr-FR" sz="1400" dirty="0"/>
            </a:p>
          </p:txBody>
        </p:sp>
        <p:sp>
          <p:nvSpPr>
            <p:cNvPr id="196" name="ZoneTexte 195"/>
            <p:cNvSpPr txBox="1"/>
            <p:nvPr/>
          </p:nvSpPr>
          <p:spPr>
            <a:xfrm>
              <a:off x="6662534" y="5724635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80</a:t>
              </a:r>
              <a:endParaRPr lang="fr-FR" sz="1400" dirty="0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7036786" y="5724635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90</a:t>
              </a:r>
              <a:endParaRPr lang="fr-FR" sz="1400" dirty="0"/>
            </a:p>
          </p:txBody>
        </p:sp>
        <p:sp>
          <p:nvSpPr>
            <p:cNvPr id="198" name="ZoneTexte 197"/>
            <p:cNvSpPr txBox="1"/>
            <p:nvPr/>
          </p:nvSpPr>
          <p:spPr>
            <a:xfrm>
              <a:off x="7277835" y="5724635"/>
              <a:ext cx="484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100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6460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PrEP</a:t>
            </a:r>
            <a:r>
              <a:rPr lang="fr-FR" dirty="0" smtClean="0"/>
              <a:t> </a:t>
            </a:r>
            <a:r>
              <a:rPr lang="fr-FR" dirty="0" err="1" smtClean="0"/>
              <a:t>maraviroc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17638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49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PrEP</a:t>
            </a:r>
            <a:r>
              <a:rPr lang="fr-FR" dirty="0" smtClean="0"/>
              <a:t> </a:t>
            </a:r>
            <a:r>
              <a:rPr lang="fr-FR" dirty="0" err="1" smtClean="0"/>
              <a:t>Maraviroc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9" y="1360395"/>
            <a:ext cx="7330140" cy="54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1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202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 thérapeutiques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1850336"/>
            <a:ext cx="7647708" cy="3812476"/>
          </a:xfrm>
        </p:spPr>
        <p:txBody>
          <a:bodyPr/>
          <a:lstStyle/>
          <a:p>
            <a:r>
              <a:rPr lang="fr-FR" dirty="0" smtClean="0"/>
              <a:t>Étude réalisée en Afrique du Sud (2 centres à </a:t>
            </a:r>
            <a:r>
              <a:rPr lang="fr-FR" dirty="0" err="1" smtClean="0"/>
              <a:t>Johannesbourg</a:t>
            </a:r>
            <a:r>
              <a:rPr lang="fr-FR" dirty="0" smtClean="0"/>
              <a:t>), Avril 2013-Septembre 2014</a:t>
            </a:r>
          </a:p>
          <a:p>
            <a:r>
              <a:rPr lang="fr-FR" dirty="0" smtClean="0"/>
              <a:t>Inclusion de patients adultes (femmes enceintes exclues) </a:t>
            </a:r>
            <a:br>
              <a:rPr lang="fr-FR" dirty="0" smtClean="0"/>
            </a:br>
            <a:r>
              <a:rPr lang="fr-FR" dirty="0" smtClean="0"/>
              <a:t>dès le 1</a:t>
            </a:r>
            <a:r>
              <a:rPr lang="fr-FR" baseline="30000" dirty="0" smtClean="0"/>
              <a:t>er</a:t>
            </a:r>
            <a:r>
              <a:rPr lang="fr-FR" dirty="0" smtClean="0"/>
              <a:t> test VIH + ou 1</a:t>
            </a:r>
            <a:r>
              <a:rPr lang="fr-FR" baseline="30000" dirty="0" smtClean="0"/>
              <a:t>er</a:t>
            </a:r>
            <a:r>
              <a:rPr lang="fr-FR" dirty="0" smtClean="0"/>
              <a:t> contrôle CD4</a:t>
            </a:r>
          </a:p>
          <a:p>
            <a:r>
              <a:rPr lang="fr-FR" dirty="0" smtClean="0"/>
              <a:t>Randomisation en une initiation du traitement rapide ou standard  </a:t>
            </a:r>
          </a:p>
          <a:p>
            <a:r>
              <a:rPr lang="fr-FR" dirty="0" smtClean="0"/>
              <a:t>Critères d’évaluation </a:t>
            </a:r>
          </a:p>
          <a:p>
            <a:pPr lvl="1"/>
            <a:r>
              <a:rPr lang="fr-FR" dirty="0" smtClean="0"/>
              <a:t>Initiation du traitement dans les 90 jours suivant l’inclusion </a:t>
            </a:r>
            <a:br>
              <a:rPr lang="fr-FR" dirty="0" smtClean="0"/>
            </a:br>
            <a:r>
              <a:rPr lang="fr-FR" dirty="0" smtClean="0"/>
              <a:t>dans l’étude</a:t>
            </a:r>
          </a:p>
          <a:p>
            <a:pPr lvl="1"/>
            <a:r>
              <a:rPr lang="fr-FR" dirty="0" smtClean="0"/>
              <a:t>Initiation, maintien du suivi et suppression virologique </a:t>
            </a:r>
            <a:br>
              <a:rPr lang="fr-FR" dirty="0" smtClean="0"/>
            </a:br>
            <a:r>
              <a:rPr lang="fr-FR" dirty="0" smtClean="0"/>
              <a:t>(≤ 400 copies/ml) dans les 10 mois suivant l’inclusion dans l’étude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39090" y="899160"/>
            <a:ext cx="7647709" cy="635289"/>
          </a:xfrm>
        </p:spPr>
        <p:txBody>
          <a:bodyPr/>
          <a:lstStyle/>
          <a:p>
            <a:r>
              <a:rPr lang="fr-FR" dirty="0" smtClean="0"/>
              <a:t>Étude </a:t>
            </a:r>
            <a:r>
              <a:rPr lang="fr-FR" dirty="0" err="1" smtClean="0"/>
              <a:t>RapIT</a:t>
            </a:r>
            <a:r>
              <a:rPr lang="fr-FR" dirty="0" smtClean="0"/>
              <a:t> : traiter, c’est tout de suite !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Rosen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 S et al.,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. 28 actualisé 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4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 thérapeutiques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39090" y="899160"/>
            <a:ext cx="7647709" cy="635289"/>
          </a:xfrm>
        </p:spPr>
        <p:txBody>
          <a:bodyPr/>
          <a:lstStyle/>
          <a:p>
            <a:r>
              <a:rPr lang="fr-FR" dirty="0" smtClean="0"/>
              <a:t>Étude </a:t>
            </a:r>
            <a:r>
              <a:rPr lang="fr-FR" dirty="0" err="1" smtClean="0"/>
              <a:t>RapIT</a:t>
            </a:r>
            <a:r>
              <a:rPr lang="fr-FR" dirty="0" smtClean="0"/>
              <a:t> : traiter, cela peut être compliqué 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Rosen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 S et al.,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. 28 actualisé 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78960" y="1828800"/>
            <a:ext cx="8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Visit</a:t>
            </a:r>
            <a:r>
              <a:rPr lang="fr-FR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61961" y="1534449"/>
            <a:ext cx="3370559" cy="954107"/>
          </a:xfrm>
          <a:prstGeom prst="rect">
            <a:avLst/>
          </a:prstGeom>
          <a:solidFill>
            <a:srgbClr val="F4771F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HIV test ;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result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positive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Give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blood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sample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for CD4 count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Complete TB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symptom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screen</a:t>
            </a:r>
            <a:endParaRPr lang="fr-FR" sz="1400" dirty="0">
              <a:solidFill>
                <a:prstClr val="black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Provide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sputum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sample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if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symptomatic</a:t>
            </a:r>
            <a:endParaRPr lang="fr-FR" sz="1400" dirty="0">
              <a:solidFill>
                <a:prstClr val="black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78960" y="2925791"/>
            <a:ext cx="8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Visit</a:t>
            </a:r>
            <a:r>
              <a:rPr lang="fr-FR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61961" y="2631440"/>
            <a:ext cx="3370559" cy="954107"/>
          </a:xfrm>
          <a:prstGeom prst="rect">
            <a:avLst/>
          </a:prstGeom>
          <a:solidFill>
            <a:srgbClr val="F4771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Provide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CD4 count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results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;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treatment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eligible</a:t>
            </a:r>
            <a:endParaRPr lang="fr-FR" sz="1400" dirty="0">
              <a:solidFill>
                <a:prstClr val="black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Provide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TB test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results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initiate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TB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treatment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if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required</a:t>
            </a:r>
            <a:endParaRPr lang="fr-FR" sz="1400" dirty="0">
              <a:solidFill>
                <a:prstClr val="black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78960" y="3798054"/>
            <a:ext cx="8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Visit</a:t>
            </a:r>
            <a:r>
              <a:rPr lang="fr-FR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3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61961" y="3718849"/>
            <a:ext cx="3370559" cy="523220"/>
          </a:xfrm>
          <a:prstGeom prst="rect">
            <a:avLst/>
          </a:prstGeom>
          <a:solidFill>
            <a:srgbClr val="F4771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Individual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counseling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session (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education/adherence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78960" y="4448294"/>
            <a:ext cx="8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Visit</a:t>
            </a:r>
            <a:r>
              <a:rPr lang="fr-FR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61961" y="4369089"/>
            <a:ext cx="3370559" cy="523220"/>
          </a:xfrm>
          <a:prstGeom prst="rect">
            <a:avLst/>
          </a:prstGeom>
          <a:solidFill>
            <a:srgbClr val="F4771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Group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counseling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session</a:t>
            </a:r>
            <a:b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education/adherence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78960" y="5159494"/>
            <a:ext cx="8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Visit</a:t>
            </a:r>
            <a:r>
              <a:rPr lang="fr-FR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361961" y="5080289"/>
            <a:ext cx="3370559" cy="523220"/>
          </a:xfrm>
          <a:prstGeom prst="rect">
            <a:avLst/>
          </a:prstGeom>
          <a:solidFill>
            <a:srgbClr val="F4771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Provide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results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of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other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blood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tests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Treatment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buddy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session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78960" y="5849063"/>
            <a:ext cx="8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Visit</a:t>
            </a:r>
            <a:r>
              <a:rPr lang="fr-FR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6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361961" y="5769858"/>
            <a:ext cx="3370559" cy="523220"/>
          </a:xfrm>
          <a:prstGeom prst="rect">
            <a:avLst/>
          </a:prstGeom>
          <a:solidFill>
            <a:srgbClr val="F4771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Conduct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physical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examination</a:t>
            </a: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Dispense </a:t>
            </a:r>
            <a:r>
              <a:rPr lang="fr-FR" sz="14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ARVs</a:t>
            </a:r>
            <a:endParaRPr lang="fr-FR" sz="1400" dirty="0">
              <a:solidFill>
                <a:prstClr val="black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21" name="Grouper 20"/>
          <p:cNvGrpSpPr/>
          <p:nvPr/>
        </p:nvGrpSpPr>
        <p:grpSpPr>
          <a:xfrm>
            <a:off x="896446" y="2004349"/>
            <a:ext cx="3446954" cy="4020263"/>
            <a:chOff x="896446" y="2004349"/>
            <a:chExt cx="3446954" cy="4020263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896446" y="2004349"/>
              <a:ext cx="3446954" cy="4020263"/>
            </a:xfrm>
            <a:prstGeom prst="roundRect">
              <a:avLst/>
            </a:prstGeom>
            <a:noFill/>
            <a:ln>
              <a:solidFill>
                <a:srgbClr val="0D71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9090" y="2299981"/>
              <a:ext cx="3197226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2194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 thérapeutiques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39090" y="899160"/>
            <a:ext cx="7647709" cy="635289"/>
          </a:xfrm>
        </p:spPr>
        <p:txBody>
          <a:bodyPr/>
          <a:lstStyle/>
          <a:p>
            <a:r>
              <a:rPr lang="fr-FR" dirty="0"/>
              <a:t>Caractéristiques patients à l’inclusion</a:t>
            </a:r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Rosen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 S et al.,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. 28 actualisé 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ea typeface="Arial" pitchFamily="-84" charset="0"/>
              <a:cs typeface="Arial" pitchFamily="-84" charset="0"/>
            </a:endParaRPr>
          </a:p>
        </p:txBody>
      </p:sp>
      <p:graphicFrame>
        <p:nvGraphicFramePr>
          <p:cNvPr id="8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73971"/>
              </p:ext>
            </p:extLst>
          </p:nvPr>
        </p:nvGraphicFramePr>
        <p:xfrm>
          <a:off x="1063275" y="1557339"/>
          <a:ext cx="7780543" cy="444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271"/>
                <a:gridCol w="1945136"/>
                <a:gridCol w="1945136"/>
              </a:tblGrid>
              <a:tr h="317411">
                <a:tc>
                  <a:txBody>
                    <a:bodyPr/>
                    <a:lstStyle/>
                    <a:p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r>
                        <a:rPr lang="fr-FR" sz="1200" b="1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à l’inclusion (randomisation)</a:t>
                      </a:r>
                      <a:endParaRPr lang="fr-FR" sz="1200" b="1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Bras standard</a:t>
                      </a:r>
                      <a:r>
                        <a:rPr lang="fr-FR" sz="1200" b="1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(n = 229)</a:t>
                      </a:r>
                      <a:endParaRPr lang="fr-FR" sz="1200" b="1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Bras rapide</a:t>
                      </a:r>
                      <a:r>
                        <a:rPr lang="fr-FR" sz="1200" b="1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(n = 234)</a:t>
                      </a:r>
                      <a:endParaRPr lang="fr-FR" sz="1200" b="1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</a:tr>
              <a:tr h="317411">
                <a:tc>
                  <a:txBody>
                    <a:bodyPr/>
                    <a:lstStyle/>
                    <a:p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Âge (médiane</a:t>
                      </a: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, IQR)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35,8 (29,5-41,6)</a:t>
                      </a:r>
                      <a:endParaRPr lang="fr-FR" sz="1200" b="0" i="0" dirty="0">
                        <a:latin typeface="+mn-lt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34,2 (29,0-40,1)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411">
                <a:tc>
                  <a:txBody>
                    <a:bodyPr/>
                    <a:lstStyle/>
                    <a:p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Sexe (% de femmes)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132 (58 %)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129 (55 %)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411">
                <a:tc>
                  <a:txBody>
                    <a:bodyPr/>
                    <a:lstStyle/>
                    <a:p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CD4 + (cellules/mm</a:t>
                      </a:r>
                      <a:r>
                        <a:rPr lang="fr-FR" sz="1200" b="0" i="0" baseline="30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) [médiane,</a:t>
                      </a: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 IQR]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195 (103-322)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224 (128-327)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880">
                <a:tc>
                  <a:txBody>
                    <a:bodyPr/>
                    <a:lstStyle/>
                    <a:p>
                      <a:r>
                        <a:rPr lang="fr-FR" sz="1200" b="1" i="0" dirty="0" smtClean="0">
                          <a:latin typeface="Arial"/>
                          <a:cs typeface="Arial"/>
                        </a:rPr>
                        <a:t>Site (%)</a:t>
                      </a:r>
                    </a:p>
                    <a:p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Site 1 (médecine</a:t>
                      </a: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 de ville</a:t>
                      </a:r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Site 2 (hôpital)</a:t>
                      </a: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i="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124 (54 %)</a:t>
                      </a: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105 (46 %)</a:t>
                      </a: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i="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126 (54 %)</a:t>
                      </a: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108 (46 %)</a:t>
                      </a: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41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latin typeface="+mn-lt"/>
                          <a:cs typeface="Arial"/>
                        </a:rPr>
                        <a:t>But de la consultation (%)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Bénéficier d’un</a:t>
                      </a:r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 test VIH </a:t>
                      </a: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(diagnostiqué</a:t>
                      </a:r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200" b="0" i="0" baseline="0" dirty="0" err="1" smtClean="0">
                          <a:latin typeface="+mn-lt"/>
                          <a:cs typeface="Arial"/>
                        </a:rPr>
                        <a:t>aujoud’hui</a:t>
                      </a: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Prélèvement pour mesure CD4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Recevoir</a:t>
                      </a:r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 les premiers résultats des CD4</a:t>
                      </a:r>
                      <a:endParaRPr lang="fr-FR" sz="1200" b="0" i="0" dirty="0" smtClean="0">
                        <a:latin typeface="+mn-lt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i="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100 (44 %)</a:t>
                      </a: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19 (9</a:t>
                      </a: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 %)</a:t>
                      </a:r>
                    </a:p>
                    <a:p>
                      <a:pPr algn="ctr"/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109 (47 %)</a:t>
                      </a:r>
                      <a:endParaRPr lang="fr-FR" sz="1200" b="0" i="0" dirty="0" smtClean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i="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90 (38 %)</a:t>
                      </a: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32 (14 %)</a:t>
                      </a: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112 (48 %)</a:t>
                      </a: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41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Statut</a:t>
                      </a:r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 professionnel (</a:t>
                      </a: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%)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Employé</a:t>
                      </a:r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 déclaré ou non</a:t>
                      </a:r>
                      <a:endParaRPr lang="fr-FR" sz="1200" b="0" i="0" dirty="0" smtClean="0">
                        <a:latin typeface="+mn-lt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Sans</a:t>
                      </a:r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 emploi,</a:t>
                      </a: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 ne cherche</a:t>
                      </a:r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 pas de travail</a:t>
                      </a:r>
                      <a:endParaRPr lang="fr-FR" sz="1200" b="0" i="0" dirty="0" smtClean="0">
                        <a:latin typeface="+mn-lt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Sans</a:t>
                      </a:r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 emploi, </a:t>
                      </a: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cherche</a:t>
                      </a:r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 du travail</a:t>
                      </a:r>
                      <a:endParaRPr lang="fr-FR" sz="1200" b="0" i="0" dirty="0" smtClean="0">
                        <a:latin typeface="+mn-lt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i="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130 (57 %)</a:t>
                      </a: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8 (3 %)</a:t>
                      </a: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91 (40 %)</a:t>
                      </a: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i="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144 (61 %)</a:t>
                      </a: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6 (3 %)</a:t>
                      </a: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84 (36 %)</a:t>
                      </a: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4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Temps de trajet jusqu’au centre (minutes) [médiane,</a:t>
                      </a:r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 IQR]</a:t>
                      </a:r>
                      <a:endParaRPr lang="fr-FR" sz="1200" b="0" i="0" dirty="0" smtClean="0">
                        <a:latin typeface="+mn-lt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18 (9-24)</a:t>
                      </a: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15 (9-27)</a:t>
                      </a: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39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 thérapeutiques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39090" y="990600"/>
            <a:ext cx="7647709" cy="635289"/>
          </a:xfrm>
        </p:spPr>
        <p:txBody>
          <a:bodyPr/>
          <a:lstStyle/>
          <a:p>
            <a:r>
              <a:rPr lang="fr-FR" dirty="0" smtClean="0"/>
              <a:t>Critère principal : initiation du traitement ARV ≤ </a:t>
            </a:r>
            <a:r>
              <a:rPr lang="fr-FR" dirty="0"/>
              <a:t>90 </a:t>
            </a:r>
            <a:r>
              <a:rPr lang="fr-FR" dirty="0" smtClean="0"/>
              <a:t>jours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Rosen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 S et al.,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. 28 actualisé 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22575" y="1771283"/>
            <a:ext cx="3159839" cy="338554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377 patients éligibles aux ARV</a:t>
            </a:r>
          </a:p>
        </p:txBody>
      </p:sp>
      <p:grpSp>
        <p:nvGrpSpPr>
          <p:cNvPr id="18" name="Grouper 17"/>
          <p:cNvGrpSpPr/>
          <p:nvPr/>
        </p:nvGrpSpPr>
        <p:grpSpPr>
          <a:xfrm>
            <a:off x="1241308" y="2570480"/>
            <a:ext cx="7030773" cy="338554"/>
            <a:chOff x="1241308" y="2570480"/>
            <a:chExt cx="7030773" cy="338554"/>
          </a:xfrm>
        </p:grpSpPr>
        <p:sp>
          <p:nvSpPr>
            <p:cNvPr id="10" name="ZoneTexte 9"/>
            <p:cNvSpPr txBox="1"/>
            <p:nvPr/>
          </p:nvSpPr>
          <p:spPr>
            <a:xfrm>
              <a:off x="1241308" y="2570480"/>
              <a:ext cx="3060000" cy="338554"/>
            </a:xfrm>
            <a:prstGeom prst="rect">
              <a:avLst/>
            </a:prstGeom>
            <a:solidFill>
              <a:srgbClr val="0D71BA"/>
            </a:solidFill>
          </p:spPr>
          <p:txBody>
            <a:bodyPr wrap="none" rtlCol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190 patients – bras standard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212081" y="2570480"/>
              <a:ext cx="3060000" cy="338554"/>
            </a:xfrm>
            <a:prstGeom prst="rect">
              <a:avLst/>
            </a:prstGeom>
            <a:solidFill>
              <a:srgbClr val="F4771F"/>
            </a:solidFill>
          </p:spPr>
          <p:txBody>
            <a:bodyPr wrap="none" rtlCol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187 patients – bras rapide</a:t>
              </a:r>
            </a:p>
          </p:txBody>
        </p:sp>
      </p:grpSp>
      <p:cxnSp>
        <p:nvCxnSpPr>
          <p:cNvPr id="13" name="Connecteur droit 12"/>
          <p:cNvCxnSpPr/>
          <p:nvPr/>
        </p:nvCxnSpPr>
        <p:spPr>
          <a:xfrm>
            <a:off x="2770263" y="2286000"/>
            <a:ext cx="3973778" cy="1588"/>
          </a:xfrm>
          <a:prstGeom prst="line">
            <a:avLst/>
          </a:prstGeom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2628964" y="2427590"/>
            <a:ext cx="284191" cy="1588"/>
          </a:xfrm>
          <a:prstGeom prst="straightConnector1">
            <a:avLst/>
          </a:prstGeom>
          <a:ln w="127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6601152" y="2427591"/>
            <a:ext cx="284191" cy="1588"/>
          </a:xfrm>
          <a:prstGeom prst="straightConnector1">
            <a:avLst/>
          </a:prstGeom>
          <a:ln w="127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4626293" y="2209801"/>
            <a:ext cx="152398" cy="1588"/>
          </a:xfrm>
          <a:prstGeom prst="straightConnector1">
            <a:avLst/>
          </a:prstGeom>
          <a:ln w="1270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er 20"/>
          <p:cNvGrpSpPr/>
          <p:nvPr/>
        </p:nvGrpSpPr>
        <p:grpSpPr>
          <a:xfrm>
            <a:off x="1241854" y="4267994"/>
            <a:ext cx="7032188" cy="338554"/>
            <a:chOff x="1241854" y="2570480"/>
            <a:chExt cx="7032188" cy="338554"/>
          </a:xfrm>
        </p:grpSpPr>
        <p:sp>
          <p:nvSpPr>
            <p:cNvPr id="22" name="ZoneTexte 21"/>
            <p:cNvSpPr txBox="1"/>
            <p:nvPr/>
          </p:nvSpPr>
          <p:spPr>
            <a:xfrm>
              <a:off x="1241854" y="2570480"/>
              <a:ext cx="3060000" cy="338554"/>
            </a:xfrm>
            <a:prstGeom prst="rect">
              <a:avLst/>
            </a:prstGeom>
            <a:solidFill>
              <a:srgbClr val="0D71BA"/>
            </a:solidFill>
          </p:spPr>
          <p:txBody>
            <a:bodyPr wrap="none" rtlCol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136 avec initiation ≤ 90 jours </a:t>
              </a:r>
              <a:r>
                <a:rPr lang="fr-FR" sz="1400" b="1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(72 %)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214042" y="2570480"/>
              <a:ext cx="3060000" cy="338554"/>
            </a:xfrm>
            <a:prstGeom prst="rect">
              <a:avLst/>
            </a:prstGeom>
            <a:solidFill>
              <a:srgbClr val="F4771F"/>
            </a:solidFill>
          </p:spPr>
          <p:txBody>
            <a:bodyPr wrap="none" rtlCol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182 avec initiation ≤ 90 jours </a:t>
              </a:r>
              <a:r>
                <a:rPr lang="fr-FR" sz="1400" b="1" dirty="0">
                  <a:solidFill>
                    <a:prstClr val="white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(97 %)</a:t>
              </a:r>
            </a:p>
          </p:txBody>
        </p:sp>
      </p:grpSp>
      <p:cxnSp>
        <p:nvCxnSpPr>
          <p:cNvPr id="24" name="Connecteur droit avec flèche 23"/>
          <p:cNvCxnSpPr/>
          <p:nvPr/>
        </p:nvCxnSpPr>
        <p:spPr>
          <a:xfrm rot="5400000">
            <a:off x="939139" y="3588514"/>
            <a:ext cx="1357372" cy="1588"/>
          </a:xfrm>
          <a:prstGeom prst="straightConnector1">
            <a:avLst/>
          </a:prstGeom>
          <a:ln w="127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1617825" y="3291840"/>
            <a:ext cx="284191" cy="1588"/>
          </a:xfrm>
          <a:prstGeom prst="straightConnector1">
            <a:avLst/>
          </a:prstGeom>
          <a:ln w="127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>
            <a:off x="4870262" y="3588514"/>
            <a:ext cx="1357372" cy="1588"/>
          </a:xfrm>
          <a:prstGeom prst="straightConnector1">
            <a:avLst/>
          </a:prstGeom>
          <a:ln w="127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5548948" y="3291840"/>
            <a:ext cx="284191" cy="1588"/>
          </a:xfrm>
          <a:prstGeom prst="straightConnector1">
            <a:avLst/>
          </a:prstGeom>
          <a:ln w="127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902016" y="3110021"/>
            <a:ext cx="3490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54 sans traitement ≤ 90 jours (28 %)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– 2 sous traitement ≤ 180 jours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– 52 sans traitement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833139" y="3110021"/>
            <a:ext cx="3262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5 sans traitement ≤ 90 jours (3 %)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– 1 sous traitement ≤ 180 jours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– 4 sans traitement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17021" y="4715240"/>
            <a:ext cx="2970952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Différence 25 % (IC</a:t>
            </a:r>
            <a:r>
              <a:rPr lang="fr-FR" sz="1600" b="1" baseline="-250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95</a:t>
            </a:r>
            <a:r>
              <a:rPr lang="fr-FR" sz="16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: 19-33)</a:t>
            </a:r>
            <a:br>
              <a:rPr lang="fr-FR" sz="16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fr-FR" sz="16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RR = 1,36 (IC</a:t>
            </a:r>
            <a:r>
              <a:rPr lang="fr-FR" sz="1600" b="1" baseline="-250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95</a:t>
            </a:r>
            <a:r>
              <a:rPr lang="fr-FR" sz="16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: 1,24-1,49)</a:t>
            </a:r>
          </a:p>
        </p:txBody>
      </p:sp>
    </p:spTree>
    <p:extLst>
      <p:ext uri="{BB962C8B-B14F-4D97-AF65-F5344CB8AC3E}">
        <p14:creationId xmlns:p14="http://schemas.microsoft.com/office/powerpoint/2010/main" val="253419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063277" y="1532497"/>
            <a:ext cx="7623522" cy="3014132"/>
          </a:xfrm>
        </p:spPr>
        <p:txBody>
          <a:bodyPr/>
          <a:lstStyle/>
          <a:p>
            <a:r>
              <a:rPr lang="fr-FR" dirty="0" err="1" smtClean="0"/>
              <a:t>Combinectine</a:t>
            </a:r>
            <a:r>
              <a:rPr lang="fr-FR" dirty="0" smtClean="0"/>
              <a:t> : deux </a:t>
            </a:r>
            <a:r>
              <a:rPr lang="fr-FR" dirty="0" err="1" smtClean="0"/>
              <a:t>adnectines</a:t>
            </a:r>
            <a:r>
              <a:rPr lang="fr-FR" dirty="0" smtClean="0"/>
              <a:t> anti-CD4 et anti-gp41 associées à un peptide inhibiteur de fusion :</a:t>
            </a:r>
          </a:p>
          <a:p>
            <a:pPr lvl="1"/>
            <a:r>
              <a:rPr lang="fr-FR" dirty="0" smtClean="0"/>
              <a:t>cet inhibiteur d’entrée a une longue durée d’action et ses composants bloquent l’entrée du VIH dans les cellules de façon synergique</a:t>
            </a:r>
          </a:p>
          <a:p>
            <a:pPr lvl="1"/>
            <a:r>
              <a:rPr lang="fr-FR" dirty="0" smtClean="0"/>
              <a:t>il montre une puissance élevée même quand la fixation sur ses récepteurs cibles est faible  </a:t>
            </a:r>
          </a:p>
          <a:p>
            <a:pPr lvl="1"/>
            <a:r>
              <a:rPr lang="fr-FR" dirty="0" smtClean="0"/>
              <a:t>son efficacité anti-VIH est </a:t>
            </a:r>
            <a:r>
              <a:rPr lang="fr-FR" dirty="0" err="1" smtClean="0"/>
              <a:t>dose-dépendante</a:t>
            </a:r>
            <a:r>
              <a:rPr lang="fr-FR" dirty="0" smtClean="0"/>
              <a:t> et sa barrière génétique paraît élevée</a:t>
            </a:r>
          </a:p>
          <a:p>
            <a:pPr lvl="1"/>
            <a:r>
              <a:rPr lang="fr-FR" dirty="0" err="1" smtClean="0"/>
              <a:t>auto-administrable</a:t>
            </a:r>
            <a:r>
              <a:rPr lang="fr-FR" dirty="0" smtClean="0"/>
              <a:t> par injection sous-cutanée </a:t>
            </a:r>
          </a:p>
          <a:p>
            <a:r>
              <a:rPr lang="fr-FR" dirty="0" smtClean="0"/>
              <a:t>La combinaison de plusieurs inhibiteurs en une seule molécule favorise l’efficacité et réduit le risque de résistance de manière significative </a:t>
            </a:r>
          </a:p>
          <a:p>
            <a:r>
              <a:rPr lang="fr-FR" dirty="0" smtClean="0"/>
              <a:t>La longue demi-vie d’élimination oriente le choix posologique pour les essais thérapeutique vers l’administration d’une dose efficace au rythme d’une fois par semaine, par voie </a:t>
            </a:r>
            <a:r>
              <a:rPr lang="fr-FR" dirty="0" err="1" smtClean="0"/>
              <a:t>s.c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63277" y="837680"/>
            <a:ext cx="7623522" cy="635289"/>
          </a:xfrm>
        </p:spPr>
        <p:txBody>
          <a:bodyPr/>
          <a:lstStyle/>
          <a:p>
            <a:r>
              <a:rPr lang="fr-FR" dirty="0" smtClean="0"/>
              <a:t>Une association de 3 inhibiteurs d’entrée du VIH -1 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Nouvelles molécules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Krystal M et al., abstr. 97, actualisé 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21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 thérapeutiques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39090" y="990600"/>
            <a:ext cx="7647709" cy="635289"/>
          </a:xfrm>
        </p:spPr>
        <p:txBody>
          <a:bodyPr/>
          <a:lstStyle/>
          <a:p>
            <a:r>
              <a:rPr lang="fr-FR" dirty="0" smtClean="0"/>
              <a:t>Incidence cumulée de l’initiation du traitement ARV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Rosen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 S et al.,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. 28 actualisé 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ea typeface="Arial" pitchFamily="-84" charset="0"/>
              <a:cs typeface="Arial" pitchFamily="-84" charset="0"/>
            </a:endParaRPr>
          </a:p>
        </p:txBody>
      </p:sp>
      <p:grpSp>
        <p:nvGrpSpPr>
          <p:cNvPr id="25" name="Grouper 24"/>
          <p:cNvGrpSpPr/>
          <p:nvPr/>
        </p:nvGrpSpPr>
        <p:grpSpPr>
          <a:xfrm>
            <a:off x="957811" y="1351280"/>
            <a:ext cx="7054301" cy="4021200"/>
            <a:chOff x="957811" y="1351280"/>
            <a:chExt cx="7054301" cy="4021200"/>
          </a:xfrm>
        </p:grpSpPr>
        <p:cxnSp>
          <p:nvCxnSpPr>
            <p:cNvPr id="16" name="Connecteur droit 15"/>
            <p:cNvCxnSpPr/>
            <p:nvPr/>
          </p:nvCxnSpPr>
          <p:spPr>
            <a:xfrm rot="5400000">
              <a:off x="3064935" y="3047997"/>
              <a:ext cx="2819400" cy="1588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Espace réservé du contenu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41295864"/>
                </p:ext>
              </p:extLst>
            </p:nvPr>
          </p:nvGraphicFramePr>
          <p:xfrm>
            <a:off x="957811" y="1351280"/>
            <a:ext cx="6712989" cy="4021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4" name="Grouper 13"/>
            <p:cNvGrpSpPr/>
            <p:nvPr/>
          </p:nvGrpSpPr>
          <p:grpSpPr>
            <a:xfrm>
              <a:off x="6252527" y="3060710"/>
              <a:ext cx="1759585" cy="523220"/>
              <a:chOff x="-2804160" y="3322320"/>
              <a:chExt cx="1759585" cy="523220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-2346960" y="3322320"/>
                <a:ext cx="1302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Bras standard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Bras rapide</a:t>
                </a:r>
              </a:p>
            </p:txBody>
          </p:sp>
          <p:cxnSp>
            <p:nvCxnSpPr>
              <p:cNvPr id="12" name="Connecteur droit 11"/>
              <p:cNvCxnSpPr/>
              <p:nvPr/>
            </p:nvCxnSpPr>
            <p:spPr>
              <a:xfrm>
                <a:off x="-2804160" y="3503612"/>
                <a:ext cx="457200" cy="1588"/>
              </a:xfrm>
              <a:prstGeom prst="line">
                <a:avLst/>
              </a:prstGeom>
              <a:ln w="38100" cap="flat" cmpd="sng" algn="ctr">
                <a:solidFill>
                  <a:srgbClr val="0D71B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-2804160" y="3718560"/>
                <a:ext cx="457200" cy="1588"/>
              </a:xfrm>
              <a:prstGeom prst="line">
                <a:avLst/>
              </a:prstGeom>
              <a:ln w="38100" cap="flat" cmpd="sng" algn="ctr">
                <a:solidFill>
                  <a:srgbClr val="F477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6740" y="1726942"/>
              <a:ext cx="4567238" cy="273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9" name="Grouper 18"/>
            <p:cNvGrpSpPr/>
            <p:nvPr/>
          </p:nvGrpSpPr>
          <p:grpSpPr>
            <a:xfrm>
              <a:off x="2565402" y="1998133"/>
              <a:ext cx="1133994" cy="461665"/>
              <a:chOff x="2565402" y="1998133"/>
              <a:chExt cx="1133994" cy="461665"/>
            </a:xfrm>
          </p:grpSpPr>
          <p:sp>
            <p:nvSpPr>
              <p:cNvPr id="17" name="Bulle rectangulaire 16"/>
              <p:cNvSpPr/>
              <p:nvPr/>
            </p:nvSpPr>
            <p:spPr>
              <a:xfrm>
                <a:off x="2595032" y="2023302"/>
                <a:ext cx="1104363" cy="436496"/>
              </a:xfrm>
              <a:prstGeom prst="wedgeRectCallout">
                <a:avLst>
                  <a:gd name="adj1" fmla="val -77775"/>
                  <a:gd name="adj2" fmla="val 49662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2565402" y="1998133"/>
                <a:ext cx="11339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="1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72 %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="1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le même jour</a:t>
                </a:r>
              </a:p>
            </p:txBody>
          </p:sp>
        </p:grpSp>
        <p:sp>
          <p:nvSpPr>
            <p:cNvPr id="20" name="Bulle rectangulaire 19"/>
            <p:cNvSpPr/>
            <p:nvPr/>
          </p:nvSpPr>
          <p:spPr>
            <a:xfrm>
              <a:off x="4411133" y="1866900"/>
              <a:ext cx="740834" cy="254000"/>
            </a:xfrm>
            <a:prstGeom prst="wedgeRectCallout">
              <a:avLst>
                <a:gd name="adj1" fmla="val -40833"/>
                <a:gd name="adj2" fmla="val 122500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411133" y="1846934"/>
              <a:ext cx="7748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90 jours</a:t>
              </a: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rot="5400000">
              <a:off x="5113869" y="2095500"/>
              <a:ext cx="685800" cy="1588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5185955" y="1982400"/>
              <a:ext cx="53542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25 %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840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072046"/>
              </p:ext>
            </p:extLst>
          </p:nvPr>
        </p:nvGraphicFramePr>
        <p:xfrm>
          <a:off x="1122504" y="1888384"/>
          <a:ext cx="7780542" cy="407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405"/>
                <a:gridCol w="1417866"/>
                <a:gridCol w="1233894"/>
                <a:gridCol w="1229360"/>
                <a:gridCol w="1427017"/>
              </a:tblGrid>
              <a:tr h="687998">
                <a:tc>
                  <a:txBody>
                    <a:bodyPr/>
                    <a:lstStyle/>
                    <a:p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Critère</a:t>
                      </a:r>
                      <a:endParaRPr lang="fr-FR" sz="1200" b="1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Bras standard</a:t>
                      </a:r>
                      <a:b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(n, %)</a:t>
                      </a:r>
                      <a:b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[n = 190]</a:t>
                      </a: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Bras rapide</a:t>
                      </a:r>
                      <a:b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(n, %)</a:t>
                      </a:r>
                      <a:b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[n = 187]</a:t>
                      </a:r>
                      <a:endParaRPr lang="fr-FR" sz="12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Différence</a:t>
                      </a:r>
                      <a:b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(IC</a:t>
                      </a:r>
                      <a:r>
                        <a:rPr lang="fr-FR" sz="1200" b="1" i="0" baseline="-2500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95</a:t>
                      </a: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RR*</a:t>
                      </a:r>
                      <a:b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(IC</a:t>
                      </a:r>
                      <a:r>
                        <a:rPr lang="fr-FR" sz="1200" b="1" i="0" baseline="-25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95</a:t>
                      </a: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fr-FR" sz="1200" b="1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</a:tr>
              <a:tr h="316057">
                <a:tc>
                  <a:txBody>
                    <a:bodyPr/>
                    <a:lstStyle/>
                    <a:p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Initiation</a:t>
                      </a: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 ≤ 90 jours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136 (72 %)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182 (97 %)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25 (19-33)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1,36</a:t>
                      </a: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 (1,24-1,49)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79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latin typeface="+mn-lt"/>
                          <a:cs typeface="Arial"/>
                        </a:rPr>
                        <a:t>Initiation</a:t>
                      </a:r>
                      <a:r>
                        <a:rPr lang="fr-FR" sz="1200" b="1" i="0" baseline="0" dirty="0" smtClean="0">
                          <a:latin typeface="+mn-lt"/>
                          <a:cs typeface="Arial"/>
                        </a:rPr>
                        <a:t> ≤ 90 jours, maintien du suivi et suppression virologique à 10 mois </a:t>
                      </a:r>
                      <a:endParaRPr lang="fr-FR" sz="1200" b="1" i="0" dirty="0" smtClean="0">
                        <a:latin typeface="+mn-lt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dirty="0" smtClean="0">
                          <a:latin typeface="Arial"/>
                          <a:cs typeface="Arial"/>
                        </a:rPr>
                        <a:t>96 (51 %)</a:t>
                      </a:r>
                      <a:endParaRPr lang="fr-FR" sz="1200" b="1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dirty="0" smtClean="0">
                          <a:latin typeface="Arial"/>
                          <a:cs typeface="Arial"/>
                        </a:rPr>
                        <a:t>119 (64 %)</a:t>
                      </a:r>
                      <a:endParaRPr lang="fr-FR" sz="1200" b="1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dirty="0" smtClean="0">
                          <a:latin typeface="Arial"/>
                          <a:cs typeface="Arial"/>
                        </a:rPr>
                        <a:t>13</a:t>
                      </a:r>
                      <a:r>
                        <a:rPr lang="fr-FR" sz="1200" b="1" i="0" baseline="0" dirty="0" smtClean="0">
                          <a:latin typeface="Arial"/>
                          <a:cs typeface="Arial"/>
                        </a:rPr>
                        <a:t> (3-23)</a:t>
                      </a:r>
                      <a:endParaRPr lang="fr-FR" sz="1200" b="1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dirty="0" smtClean="0">
                          <a:latin typeface="Arial"/>
                          <a:cs typeface="Arial"/>
                        </a:rPr>
                        <a:t>12,6 (1,05-1,50)</a:t>
                      </a:r>
                      <a:endParaRPr lang="fr-FR" sz="1200" b="1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311">
                <a:tc gridSpan="5">
                  <a:txBody>
                    <a:bodyPr/>
                    <a:lstStyle/>
                    <a:p>
                      <a:pPr algn="l"/>
                      <a:r>
                        <a:rPr lang="fr-FR" sz="1200" b="1" i="0" dirty="0" smtClean="0">
                          <a:latin typeface="Arial"/>
                          <a:cs typeface="Arial"/>
                        </a:rPr>
                        <a:t>Chez ceux non initiés ≤</a:t>
                      </a:r>
                      <a:r>
                        <a:rPr lang="fr-FR" sz="1200" b="1" i="0" baseline="0" dirty="0" smtClean="0">
                          <a:latin typeface="Arial"/>
                          <a:cs typeface="Arial"/>
                        </a:rPr>
                        <a:t> 90 jours </a:t>
                      </a:r>
                      <a:r>
                        <a:rPr lang="fr-FR" sz="1200" b="1" i="0" baseline="0" dirty="0" smtClean="0">
                          <a:latin typeface="+mn-lt"/>
                          <a:cs typeface="Arial"/>
                        </a:rPr>
                        <a:t>et suppression virologique à 10 mois </a:t>
                      </a:r>
                      <a:endParaRPr lang="fr-FR" sz="1200" b="1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7998">
                <a:tc>
                  <a:txBody>
                    <a:bodyPr/>
                    <a:lstStyle/>
                    <a:p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Non</a:t>
                      </a: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 initiés</a:t>
                      </a:r>
                      <a:endParaRPr lang="fr-FR" sz="1200" b="0" i="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Initiés</a:t>
                      </a: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 mais pas de suppression virologique ou pas de CV disponible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54 (28 %)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40 (21 %)</a:t>
                      </a:r>
                    </a:p>
                    <a:p>
                      <a:pPr marL="342900" indent="-342900" algn="ctr">
                        <a:buNone/>
                      </a:pP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5 (3 %)</a:t>
                      </a:r>
                    </a:p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63 (34 %)</a:t>
                      </a:r>
                    </a:p>
                    <a:p>
                      <a:pPr algn="ctr"/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314">
                <a:tc>
                  <a:txBody>
                    <a:bodyPr/>
                    <a:lstStyle/>
                    <a:p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Initiés ≤ 90 jours </a:t>
                      </a:r>
                      <a:br>
                        <a:rPr lang="fr-FR" sz="1200" b="0" i="0" dirty="0" smtClean="0">
                          <a:latin typeface="Arial"/>
                          <a:cs typeface="Arial"/>
                        </a:rPr>
                      </a:br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et maintien du suivi</a:t>
                      </a: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 à 10 mois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121 (64 %)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151 (81 %)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17 (5-23)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1,27 (1,12-1,44)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630"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latin typeface="+mn-lt"/>
                          <a:cs typeface="Arial"/>
                        </a:rPr>
                        <a:t>Chez ceux non initiés ≤</a:t>
                      </a:r>
                      <a:r>
                        <a:rPr lang="fr-FR" sz="1200" b="1" i="0" baseline="0" dirty="0" smtClean="0">
                          <a:latin typeface="+mn-lt"/>
                          <a:cs typeface="Arial"/>
                        </a:rPr>
                        <a:t> 90 jours et maintien du suivi à 10 mois</a:t>
                      </a:r>
                      <a:endParaRPr lang="fr-FR" sz="1200" b="1" i="0" dirty="0" smtClean="0">
                        <a:latin typeface="+mn-lt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3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Not initiés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latin typeface="+mn-lt"/>
                          <a:cs typeface="Arial"/>
                        </a:rPr>
                        <a:t>Initiés mais non</a:t>
                      </a:r>
                      <a:r>
                        <a:rPr lang="fr-FR" sz="1200" b="0" i="0" baseline="0" dirty="0" smtClean="0">
                          <a:latin typeface="+mn-lt"/>
                          <a:cs typeface="Arial"/>
                        </a:rPr>
                        <a:t> suivis</a:t>
                      </a:r>
                      <a:endParaRPr lang="fr-FR" sz="1200" b="0" i="0" dirty="0" smtClean="0">
                        <a:latin typeface="+mn-lt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54 (28 %)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15 (8 %)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 (3 %)</a:t>
                      </a:r>
                    </a:p>
                    <a:p>
                      <a:pPr algn="ctr"/>
                      <a:r>
                        <a:rPr lang="fr-FR" sz="1200" b="0" i="0" baseline="0" dirty="0" smtClean="0">
                          <a:latin typeface="Arial"/>
                          <a:cs typeface="Arial"/>
                        </a:rPr>
                        <a:t>31 (17 %)</a:t>
                      </a:r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i="0" dirty="0">
                        <a:latin typeface="Arial"/>
                        <a:cs typeface="Arial"/>
                      </a:endParaRPr>
                    </a:p>
                  </a:txBody>
                  <a:tcPr marL="78323" marR="78323" marT="39161" marB="39161" anchor="ctr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 thérapeutiques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39090" y="861090"/>
            <a:ext cx="7647709" cy="635289"/>
          </a:xfrm>
        </p:spPr>
        <p:txBody>
          <a:bodyPr/>
          <a:lstStyle/>
          <a:p>
            <a:pPr marL="284162" lvl="1" indent="0">
              <a:buNone/>
            </a:pPr>
            <a:r>
              <a:rPr lang="fr-FR" b="1" i="1" dirty="0">
                <a:solidFill>
                  <a:srgbClr val="005294"/>
                </a:solidFill>
              </a:rPr>
              <a:t>Initiation, maintien du suivi et suppression virologique</a:t>
            </a:r>
            <a:r>
              <a:rPr lang="fr-FR" b="1" i="1" dirty="0" smtClean="0">
                <a:solidFill>
                  <a:srgbClr val="005294"/>
                </a:solidFill>
              </a:rPr>
              <a:t> </a:t>
            </a:r>
            <a:br>
              <a:rPr lang="fr-FR" b="1" i="1" dirty="0" smtClean="0">
                <a:solidFill>
                  <a:srgbClr val="005294"/>
                </a:solidFill>
              </a:rPr>
            </a:br>
            <a:r>
              <a:rPr lang="fr-FR" b="1" i="1" dirty="0" smtClean="0">
                <a:solidFill>
                  <a:srgbClr val="005294"/>
                </a:solidFill>
              </a:rPr>
              <a:t>(</a:t>
            </a:r>
            <a:r>
              <a:rPr lang="fr-FR" b="1" i="1" dirty="0">
                <a:solidFill>
                  <a:srgbClr val="005294"/>
                </a:solidFill>
              </a:rPr>
              <a:t>≤ 400 copies/ml) dans les 10 mois suivant l’inclusion</a:t>
            </a:r>
            <a:r>
              <a:rPr lang="fr-FR" b="1" i="1" dirty="0" smtClean="0">
                <a:solidFill>
                  <a:srgbClr val="005294"/>
                </a:solidFill>
              </a:rPr>
              <a:t> </a:t>
            </a:r>
            <a:br>
              <a:rPr lang="fr-FR" b="1" i="1" dirty="0" smtClean="0">
                <a:solidFill>
                  <a:srgbClr val="005294"/>
                </a:solidFill>
              </a:rPr>
            </a:br>
            <a:r>
              <a:rPr lang="fr-FR" b="1" i="1" dirty="0" smtClean="0">
                <a:solidFill>
                  <a:srgbClr val="005294"/>
                </a:solidFill>
              </a:rPr>
              <a:t>dans </a:t>
            </a:r>
            <a:r>
              <a:rPr lang="fr-FR" b="1" i="1" dirty="0">
                <a:solidFill>
                  <a:srgbClr val="005294"/>
                </a:solidFill>
              </a:rPr>
              <a:t>l’étude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Rosen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 S et al.,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. 28 actualisé 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22504" y="5961848"/>
            <a:ext cx="6295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* L’ajustement sur le sexe et le niveau initial de CD4 n’a pas eu d’impact sur les résultats</a:t>
            </a:r>
          </a:p>
        </p:txBody>
      </p:sp>
    </p:spTree>
    <p:extLst>
      <p:ext uri="{BB962C8B-B14F-4D97-AF65-F5344CB8AC3E}">
        <p14:creationId xmlns:p14="http://schemas.microsoft.com/office/powerpoint/2010/main" val="2969347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RapiT</a:t>
            </a:r>
            <a:r>
              <a:rPr lang="fr-FR" dirty="0" smtClean="0"/>
              <a:t>: </a:t>
            </a:r>
            <a:r>
              <a:rPr lang="fr-FR" dirty="0" err="1" smtClean="0"/>
              <a:t>Initiating</a:t>
            </a:r>
            <a:r>
              <a:rPr lang="fr-FR" dirty="0" smtClean="0"/>
              <a:t> ARV </a:t>
            </a:r>
            <a:r>
              <a:rPr lang="fr-FR" dirty="0" err="1" smtClean="0"/>
              <a:t>at</a:t>
            </a:r>
            <a:r>
              <a:rPr lang="fr-FR" dirty="0" smtClean="0"/>
              <a:t> first patient </a:t>
            </a:r>
            <a:r>
              <a:rPr lang="fr-FR" dirty="0" err="1" smtClean="0"/>
              <a:t>visit</a:t>
            </a:r>
            <a:r>
              <a:rPr lang="fr-FR" dirty="0" smtClean="0"/>
              <a:t> – </a:t>
            </a:r>
            <a:r>
              <a:rPr lang="fr-FR" sz="4000" dirty="0" smtClean="0"/>
              <a:t>South </a:t>
            </a:r>
            <a:r>
              <a:rPr lang="fr-FR" sz="4000" dirty="0" err="1" smtClean="0"/>
              <a:t>Africa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Randomisation pour patients dépistés: suivi standard vs visite complète/ETP/initiation</a:t>
            </a:r>
          </a:p>
          <a:p>
            <a:r>
              <a:rPr lang="fr-FR" sz="2400" dirty="0" err="1" smtClean="0"/>
              <a:t>Endpoints</a:t>
            </a:r>
            <a:r>
              <a:rPr lang="fr-FR" sz="2400" dirty="0" smtClean="0"/>
              <a:t>:</a:t>
            </a:r>
          </a:p>
          <a:p>
            <a:pPr lvl="1"/>
            <a:r>
              <a:rPr lang="fr-FR" sz="2000" dirty="0" smtClean="0"/>
              <a:t>Début effectif des ARV avant 90 jours</a:t>
            </a:r>
          </a:p>
          <a:p>
            <a:pPr lvl="1"/>
            <a:r>
              <a:rPr lang="fr-FR" sz="2000" dirty="0" smtClean="0"/>
              <a:t>Suppression virale à M10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57184"/>
              </p:ext>
            </p:extLst>
          </p:nvPr>
        </p:nvGraphicFramePr>
        <p:xfrm>
          <a:off x="1092195" y="3864828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Standard</a:t>
                      </a:r>
                    </a:p>
                    <a:p>
                      <a:pPr algn="ctr"/>
                      <a:r>
                        <a:rPr lang="fr-FR" dirty="0" smtClean="0"/>
                        <a:t>N= 229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Rapid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N= 234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Femmes/hommes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58%/42%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53%/47%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CD4 J0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Début ARV&lt;90j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97%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CV&lt;seuil à M10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64%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188195" y="5564964"/>
            <a:ext cx="195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R= 1,26 {1,05-1,50}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198021" y="6402982"/>
            <a:ext cx="382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 </a:t>
            </a:r>
            <a:r>
              <a:rPr lang="fr-FR" dirty="0" err="1" smtClean="0"/>
              <a:t>Rosen</a:t>
            </a:r>
            <a:r>
              <a:rPr lang="fr-FR" dirty="0" smtClean="0"/>
              <a:t>, CROI 2016 Boston, 28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189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9144000" cy="1093477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99" y="1772816"/>
            <a:ext cx="6878010" cy="44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1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9930"/>
            <a:ext cx="5506219" cy="6363589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46" y="1844824"/>
            <a:ext cx="3958983" cy="370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7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142"/>
            <a:ext cx="7884573" cy="64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2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7" y="1524000"/>
            <a:ext cx="7623522" cy="325638"/>
          </a:xfrm>
        </p:spPr>
        <p:txBody>
          <a:bodyPr/>
          <a:lstStyle/>
          <a:p>
            <a:r>
              <a:rPr lang="fr-FR" dirty="0" smtClean="0"/>
              <a:t>Schéma de l’étude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669640"/>
            <a:ext cx="7623522" cy="635289"/>
          </a:xfrm>
        </p:spPr>
        <p:txBody>
          <a:bodyPr/>
          <a:lstStyle/>
          <a:p>
            <a:r>
              <a:rPr lang="fr-FR" dirty="0" smtClean="0">
                <a:solidFill>
                  <a:srgbClr val="005294"/>
                </a:solidFill>
              </a:rPr>
              <a:t>Étude ACTG A 5257 : perception du risque de contagion après initiation d’un traitement ARV (1)</a:t>
            </a:r>
            <a:endParaRPr lang="fr-FR" dirty="0">
              <a:solidFill>
                <a:srgbClr val="005294"/>
              </a:solidFill>
            </a:endParaRPr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1063277" y="28109"/>
            <a:ext cx="7394923" cy="607606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fr-FR" dirty="0" smtClean="0"/>
              <a:t>Stratégies thérapeutiques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46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Landovitz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RJ et al., abstr. 55,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934166" y="1917522"/>
            <a:ext cx="6035902" cy="736956"/>
          </a:xfrm>
          <a:prstGeom prst="roundRect">
            <a:avLst/>
          </a:prstGeom>
          <a:solidFill>
            <a:srgbClr val="FFFFFF"/>
          </a:solidFill>
          <a:ln>
            <a:solidFill>
              <a:srgbClr val="0052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/>
              </a:rPr>
              <a:t>Patients infectés par le VIH, ≥ 18 ans, naïfs de traitement, </a:t>
            </a:r>
            <a:br>
              <a:rPr lang="fr-FR" sz="1400" b="1" dirty="0">
                <a:solidFill>
                  <a:prstClr val="black"/>
                </a:solidFill>
                <a:latin typeface="Arial"/>
              </a:rPr>
            </a:br>
            <a:r>
              <a:rPr lang="fr-FR" sz="1400" b="1" dirty="0">
                <a:solidFill>
                  <a:prstClr val="black"/>
                </a:solidFill>
                <a:latin typeface="Arial"/>
              </a:rPr>
              <a:t>CV ≥ 1 000 c/ml dans des centres aux États-Unis (n = 1 809)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71601" y="4724401"/>
            <a:ext cx="7257870" cy="1295399"/>
          </a:xfrm>
          <a:prstGeom prst="roundRect">
            <a:avLst/>
          </a:prstGeom>
          <a:noFill/>
          <a:ln>
            <a:solidFill>
              <a:srgbClr val="0052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/>
              </a:rPr>
              <a:t>Conclusion de l’étude 96 semaines après la dernière inclusion</a:t>
            </a:r>
            <a:endParaRPr lang="fr-FR" sz="1400" dirty="0">
              <a:solidFill>
                <a:prstClr val="black"/>
              </a:solidFill>
              <a:latin typeface="Arial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/>
              </a:rPr>
              <a:t>Suivi poursuivi 96 semaines après la randomisation du dernier participant</a:t>
            </a:r>
            <a:br>
              <a:rPr lang="fr-FR" sz="1400" dirty="0">
                <a:solidFill>
                  <a:prstClr val="black"/>
                </a:solidFill>
                <a:latin typeface="Arial"/>
              </a:rPr>
            </a:br>
            <a:r>
              <a:rPr lang="fr-FR" sz="1400" dirty="0">
                <a:solidFill>
                  <a:prstClr val="black"/>
                </a:solidFill>
                <a:latin typeface="Arial"/>
              </a:rPr>
              <a:t>(extrêmes 2-4 ans)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CD0920"/>
                </a:solidFill>
                <a:latin typeface="Arial"/>
              </a:rPr>
              <a:t>Évaluation des comportements à l’inclusion (S0) puis toutes les 48 semaines</a:t>
            </a:r>
          </a:p>
        </p:txBody>
      </p:sp>
      <p:grpSp>
        <p:nvGrpSpPr>
          <p:cNvPr id="15" name="Grouper 14"/>
          <p:cNvGrpSpPr/>
          <p:nvPr/>
        </p:nvGrpSpPr>
        <p:grpSpPr>
          <a:xfrm>
            <a:off x="909801" y="3871739"/>
            <a:ext cx="7940944" cy="488059"/>
            <a:chOff x="898256" y="3983183"/>
            <a:chExt cx="8883058" cy="488059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898256" y="3983183"/>
              <a:ext cx="2946399" cy="488059"/>
            </a:xfrm>
            <a:prstGeom prst="roundRect">
              <a:avLst/>
            </a:prstGeom>
            <a:solidFill>
              <a:srgbClr val="0052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ATV 300 mg x 1/j + RTV 100 mg </a:t>
              </a:r>
              <a:br>
                <a:rPr lang="fr-FR" sz="1200" b="1" dirty="0">
                  <a:solidFill>
                    <a:prstClr val="white"/>
                  </a:solidFill>
                  <a:latin typeface="Arial"/>
                </a:rPr>
              </a:b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x 1/j + FTC/TDF 200/300 mg x 1/j</a:t>
              </a: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4062860" y="3983183"/>
              <a:ext cx="2553850" cy="488059"/>
            </a:xfrm>
            <a:prstGeom prst="roundRect">
              <a:avLst/>
            </a:prstGeom>
            <a:solidFill>
              <a:srgbClr val="3EA2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RAL 400 mg x 2/j </a:t>
              </a:r>
              <a:br>
                <a:rPr lang="fr-FR" sz="1200" b="1" dirty="0">
                  <a:solidFill>
                    <a:prstClr val="white"/>
                  </a:solidFill>
                  <a:latin typeface="Arial"/>
                </a:rPr>
              </a:b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+ FTC/TDF 200/300 mg x 1/j</a:t>
              </a: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6834915" y="3983183"/>
              <a:ext cx="2946399" cy="488059"/>
            </a:xfrm>
            <a:prstGeom prst="roundRect">
              <a:avLst/>
            </a:prstGeom>
            <a:solidFill>
              <a:srgbClr val="CD09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DRV 800 mg x 1/j + RTV 100 mg </a:t>
              </a:r>
              <a:br>
                <a:rPr lang="fr-FR" sz="1200" b="1" dirty="0">
                  <a:solidFill>
                    <a:prstClr val="white"/>
                  </a:solidFill>
                  <a:latin typeface="Arial"/>
                </a:rPr>
              </a:b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x 1/j + FTC/TDF 200/300 mg x 1/j</a:t>
              </a:r>
            </a:p>
          </p:txBody>
        </p:sp>
      </p:grpSp>
      <p:cxnSp>
        <p:nvCxnSpPr>
          <p:cNvPr id="18" name="Connecteur droit 17"/>
          <p:cNvCxnSpPr/>
          <p:nvPr/>
        </p:nvCxnSpPr>
        <p:spPr>
          <a:xfrm rot="10800000" flipV="1">
            <a:off x="3124200" y="2743200"/>
            <a:ext cx="1295400" cy="990600"/>
          </a:xfrm>
          <a:prstGeom prst="line">
            <a:avLst/>
          </a:prstGeom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0800000" flipH="1" flipV="1">
            <a:off x="5334000" y="2743200"/>
            <a:ext cx="1295400" cy="990600"/>
          </a:xfrm>
          <a:prstGeom prst="line">
            <a:avLst/>
          </a:prstGeom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10800000" flipH="1" flipV="1">
            <a:off x="4876800" y="2743200"/>
            <a:ext cx="0" cy="990600"/>
          </a:xfrm>
          <a:prstGeom prst="line">
            <a:avLst/>
          </a:prstGeom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2732980" y="2995989"/>
            <a:ext cx="4299734" cy="4880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52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/>
              </a:rPr>
              <a:t>Randomisation 1:1:1 pour un traitement</a:t>
            </a:r>
            <a:br>
              <a:rPr lang="fr-FR" sz="1400" b="1" dirty="0">
                <a:solidFill>
                  <a:prstClr val="black"/>
                </a:solidFill>
                <a:latin typeface="Arial"/>
              </a:rPr>
            </a:br>
            <a:r>
              <a:rPr lang="fr-FR" sz="1400" b="1" dirty="0">
                <a:solidFill>
                  <a:prstClr val="black"/>
                </a:solidFill>
                <a:latin typeface="Arial"/>
              </a:rPr>
              <a:t>en ouvert</a:t>
            </a:r>
          </a:p>
        </p:txBody>
      </p:sp>
      <p:cxnSp>
        <p:nvCxnSpPr>
          <p:cNvPr id="22" name="Connecteur droit 21"/>
          <p:cNvCxnSpPr/>
          <p:nvPr/>
        </p:nvCxnSpPr>
        <p:spPr>
          <a:xfrm rot="5400000">
            <a:off x="2330958" y="4534528"/>
            <a:ext cx="211710" cy="1588"/>
          </a:xfrm>
          <a:prstGeom prst="line">
            <a:avLst/>
          </a:prstGeom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5400000">
            <a:off x="4771739" y="4534528"/>
            <a:ext cx="211710" cy="1588"/>
          </a:xfrm>
          <a:prstGeom prst="line">
            <a:avLst/>
          </a:prstGeom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5400000">
            <a:off x="7286339" y="4534528"/>
            <a:ext cx="211710" cy="1588"/>
          </a:xfrm>
          <a:prstGeom prst="line">
            <a:avLst/>
          </a:prstGeom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98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7" y="1811867"/>
            <a:ext cx="7623522" cy="921475"/>
          </a:xfrm>
        </p:spPr>
        <p:txBody>
          <a:bodyPr/>
          <a:lstStyle/>
          <a:p>
            <a:r>
              <a:rPr lang="fr-FR" dirty="0" smtClean="0"/>
              <a:t>POI : </a:t>
            </a:r>
            <a:r>
              <a:rPr lang="fr-FR" i="1" dirty="0" smtClean="0"/>
              <a:t>perception of </a:t>
            </a:r>
            <a:r>
              <a:rPr lang="fr-FR" i="1" dirty="0" err="1" smtClean="0"/>
              <a:t>infectiousness</a:t>
            </a:r>
            <a:r>
              <a:rPr lang="fr-FR" i="1" dirty="0" smtClean="0"/>
              <a:t> </a:t>
            </a:r>
            <a:r>
              <a:rPr lang="fr-FR" dirty="0" smtClean="0"/>
              <a:t>- Comment vous sentez-vous</a:t>
            </a:r>
            <a:br>
              <a:rPr lang="fr-FR" dirty="0" smtClean="0"/>
            </a:br>
            <a:r>
              <a:rPr lang="fr-FR" dirty="0" smtClean="0"/>
              <a:t>vis-à-vis du risque de transmission du VIH si vous aviez un rapport sexuel non protégé avec cette personne AUJOURD’HUI ?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914400"/>
            <a:ext cx="7623522" cy="635289"/>
          </a:xfrm>
        </p:spPr>
        <p:txBody>
          <a:bodyPr/>
          <a:lstStyle/>
          <a:p>
            <a:r>
              <a:rPr lang="fr-FR" dirty="0" smtClean="0">
                <a:solidFill>
                  <a:srgbClr val="005294"/>
                </a:solidFill>
              </a:rPr>
              <a:t>Étude ACTG A 5257 : perception du risque de contagion après initiation d’un traitement ARV (2)</a:t>
            </a:r>
            <a:endParaRPr lang="fr-FR" dirty="0">
              <a:solidFill>
                <a:srgbClr val="005294"/>
              </a:solidFill>
            </a:endParaRPr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fr-FR" dirty="0" smtClean="0"/>
              <a:t>Stratégies thérapeutiques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47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Landovitz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RJ et al., abstr. 55,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615440" y="3352800"/>
            <a:ext cx="6583680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407160" y="3352800"/>
            <a:ext cx="416560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1822347" y="3352800"/>
            <a:ext cx="244634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2065608" y="3352800"/>
            <a:ext cx="416560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2480795" y="3352800"/>
            <a:ext cx="244634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2724056" y="3352800"/>
            <a:ext cx="416560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3139243" y="3352800"/>
            <a:ext cx="244634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3382504" y="3352800"/>
            <a:ext cx="416560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3797691" y="3352800"/>
            <a:ext cx="244634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4040952" y="3352800"/>
            <a:ext cx="416560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4456139" y="3352800"/>
            <a:ext cx="244634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4699400" y="3352800"/>
            <a:ext cx="416560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5114587" y="3352800"/>
            <a:ext cx="244634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5400000">
            <a:off x="5357848" y="3352800"/>
            <a:ext cx="416560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5400000">
            <a:off x="5773035" y="3352800"/>
            <a:ext cx="244634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5400000">
            <a:off x="6016296" y="3352800"/>
            <a:ext cx="416560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>
            <a:off x="6431483" y="3352800"/>
            <a:ext cx="244634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6674744" y="3352800"/>
            <a:ext cx="416560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7089931" y="3352800"/>
            <a:ext cx="244634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7333192" y="3352800"/>
            <a:ext cx="416560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7748379" y="3352800"/>
            <a:ext cx="244634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>
            <a:off x="7991634" y="3352800"/>
            <a:ext cx="416560" cy="1588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468120" y="361148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083675" y="361148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10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743200" y="361148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20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398520" y="361148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30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058045" y="361148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40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710035" y="361148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50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369560" y="361148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60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024880" y="361148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70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684405" y="361148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80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350760" y="361148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90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960360" y="3611483"/>
            <a:ext cx="484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100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940967" y="4002643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Non infectant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81995" y="4002643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Modérément infectant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635999" y="4002643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Hautement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infectant</a:t>
            </a:r>
          </a:p>
        </p:txBody>
      </p:sp>
      <p:sp>
        <p:nvSpPr>
          <p:cNvPr id="51" name="Parenthèse ouvrante 50"/>
          <p:cNvSpPr/>
          <p:nvPr/>
        </p:nvSpPr>
        <p:spPr>
          <a:xfrm rot="16200000">
            <a:off x="2514601" y="3916283"/>
            <a:ext cx="152401" cy="1981201"/>
          </a:xfrm>
          <a:prstGeom prst="leftBracket">
            <a:avLst/>
          </a:prstGeom>
          <a:ln w="2540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Parenthèse ouvrante 51"/>
          <p:cNvSpPr/>
          <p:nvPr/>
        </p:nvSpPr>
        <p:spPr>
          <a:xfrm rot="16200000">
            <a:off x="4662572" y="3749510"/>
            <a:ext cx="152401" cy="2314746"/>
          </a:xfrm>
          <a:prstGeom prst="leftBracket">
            <a:avLst/>
          </a:prstGeom>
          <a:ln w="25400" cap="flat" cmpd="sng" algn="ctr">
            <a:solidFill>
              <a:srgbClr val="3EA23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Parenthèse ouvrante 52"/>
          <p:cNvSpPr/>
          <p:nvPr/>
        </p:nvSpPr>
        <p:spPr>
          <a:xfrm rot="16200000">
            <a:off x="6984133" y="3749510"/>
            <a:ext cx="152401" cy="2314746"/>
          </a:xfrm>
          <a:prstGeom prst="leftBracket">
            <a:avLst/>
          </a:prstGeom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896842" y="4983084"/>
            <a:ext cx="114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“Bas” (1-33)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965115" y="4983084"/>
            <a:ext cx="1441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“Modéré” (1-33)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6404419" y="4983084"/>
            <a:ext cx="1282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“Élevé” (1-33)</a:t>
            </a:r>
          </a:p>
        </p:txBody>
      </p:sp>
      <p:sp>
        <p:nvSpPr>
          <p:cNvPr id="57" name="Parenthèse ouvrante 56"/>
          <p:cNvSpPr/>
          <p:nvPr/>
        </p:nvSpPr>
        <p:spPr>
          <a:xfrm rot="16200000">
            <a:off x="1873453" y="4862230"/>
            <a:ext cx="152401" cy="1308506"/>
          </a:xfrm>
          <a:prstGeom prst="leftBracket">
            <a:avLst/>
          </a:prstGeom>
          <a:ln w="25400" cap="flat" cmpd="sng" algn="ctr">
            <a:solidFill>
              <a:srgbClr val="DC5A2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23990" y="5592684"/>
            <a:ext cx="1631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“Non infectant” (0)</a:t>
            </a:r>
          </a:p>
        </p:txBody>
      </p:sp>
      <p:cxnSp>
        <p:nvCxnSpPr>
          <p:cNvPr id="59" name="Connecteur droit 58"/>
          <p:cNvCxnSpPr/>
          <p:nvPr/>
        </p:nvCxnSpPr>
        <p:spPr>
          <a:xfrm rot="5400000" flipH="1" flipV="1">
            <a:off x="1190339" y="5164344"/>
            <a:ext cx="668910" cy="1588"/>
          </a:xfrm>
          <a:prstGeom prst="line">
            <a:avLst/>
          </a:prstGeom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4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7" y="1608667"/>
            <a:ext cx="7623522" cy="498117"/>
          </a:xfrm>
        </p:spPr>
        <p:txBody>
          <a:bodyPr/>
          <a:lstStyle/>
          <a:p>
            <a:r>
              <a:rPr lang="fr-FR" dirty="0" smtClean="0"/>
              <a:t>Évolution du score POI entre l’inclusion et S 144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711200"/>
            <a:ext cx="7623522" cy="635289"/>
          </a:xfrm>
        </p:spPr>
        <p:txBody>
          <a:bodyPr/>
          <a:lstStyle/>
          <a:p>
            <a:r>
              <a:rPr lang="fr-FR" dirty="0" smtClean="0">
                <a:solidFill>
                  <a:srgbClr val="005294"/>
                </a:solidFill>
              </a:rPr>
              <a:t>Étude ACTG A 5257 : perception du risque de contagion après initiation d’un traitement ARV (3)</a:t>
            </a:r>
            <a:endParaRPr lang="fr-FR" dirty="0">
              <a:solidFill>
                <a:srgbClr val="005294"/>
              </a:solidFill>
            </a:endParaRPr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1063277" y="69669"/>
            <a:ext cx="7394923" cy="607606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fr-FR" dirty="0" smtClean="0"/>
              <a:t>Stratégies thérapeutiques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48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Landovitz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RJ et al., abstr. 55,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8" name="Espace réservé du contenu 6"/>
          <p:cNvGraphicFramePr>
            <a:graphicFrameLocks/>
          </p:cNvGraphicFramePr>
          <p:nvPr/>
        </p:nvGraphicFramePr>
        <p:xfrm>
          <a:off x="914400" y="1981200"/>
          <a:ext cx="7696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90600" y="2057400"/>
            <a:ext cx="46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(%)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21960" y="230632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Non infectant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7160" y="2388178"/>
            <a:ext cx="280610" cy="144246"/>
          </a:xfrm>
          <a:prstGeom prst="rect">
            <a:avLst/>
          </a:prstGeom>
          <a:solidFill>
            <a:srgbClr val="DC5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50760" y="2306320"/>
            <a:ext cx="72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Moyen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Élevé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45960" y="2388178"/>
            <a:ext cx="280610" cy="144246"/>
          </a:xfrm>
          <a:prstGeom prst="rect">
            <a:avLst/>
          </a:prstGeom>
          <a:solidFill>
            <a:srgbClr val="3EA2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17160" y="2611120"/>
            <a:ext cx="280610" cy="144246"/>
          </a:xfrm>
          <a:prstGeom prst="rect">
            <a:avLst/>
          </a:prstGeom>
          <a:solidFill>
            <a:srgbClr val="005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45960" y="2611120"/>
            <a:ext cx="280610" cy="144246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90600" y="5867400"/>
            <a:ext cx="73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38238" algn="ctr"/>
                <a:tab pos="1431925" algn="ctr"/>
                <a:tab pos="1706563" algn="ctr"/>
                <a:tab pos="2001838" algn="ctr"/>
                <a:tab pos="2713038" algn="ctr"/>
                <a:tab pos="2997200" algn="ctr"/>
                <a:tab pos="3281363" algn="ctr"/>
                <a:tab pos="3565525" algn="ctr"/>
                <a:tab pos="4276725" algn="ctr"/>
                <a:tab pos="4562475" algn="ctr"/>
                <a:tab pos="4846638" algn="ctr"/>
                <a:tab pos="5130800" algn="ctr"/>
                <a:tab pos="5851525" algn="ctr"/>
                <a:tab pos="6137275" algn="ctr"/>
                <a:tab pos="6421438" algn="ctr"/>
                <a:tab pos="6705600" algn="ctr"/>
              </a:tabLst>
            </a:pPr>
            <a:r>
              <a:rPr lang="fr-FR" sz="11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Participants</a:t>
            </a:r>
            <a:r>
              <a:rPr lang="fr-FR" sz="11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	91	153	419	933	153	492	313	591	177	485	289	539	181	463	242	448</a:t>
            </a:r>
          </a:p>
        </p:txBody>
      </p:sp>
    </p:spTree>
    <p:extLst>
      <p:ext uri="{BB962C8B-B14F-4D97-AF65-F5344CB8AC3E}">
        <p14:creationId xmlns:p14="http://schemas.microsoft.com/office/powerpoint/2010/main" val="3705914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7" y="1735667"/>
            <a:ext cx="7623522" cy="404038"/>
          </a:xfrm>
        </p:spPr>
        <p:txBody>
          <a:bodyPr/>
          <a:lstStyle/>
          <a:p>
            <a:r>
              <a:rPr lang="fr-FR" dirty="0" smtClean="0"/>
              <a:t>Variation du score POI depuis l’inclusion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838200"/>
            <a:ext cx="7623522" cy="635289"/>
          </a:xfrm>
        </p:spPr>
        <p:txBody>
          <a:bodyPr/>
          <a:lstStyle/>
          <a:p>
            <a:r>
              <a:rPr lang="fr-FR" dirty="0" smtClean="0">
                <a:solidFill>
                  <a:srgbClr val="005294"/>
                </a:solidFill>
              </a:rPr>
              <a:t>Étude ACTG A 5257 : perception du risque de contagion après initiation d’un traitement ARV (4)</a:t>
            </a:r>
            <a:endParaRPr lang="fr-FR" dirty="0">
              <a:solidFill>
                <a:srgbClr val="005294"/>
              </a:solidFill>
            </a:endParaRPr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fr-FR" dirty="0" smtClean="0"/>
              <a:t>Stratégies thérapeutiques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49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Landovitz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RJ et al., abstr. 55,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8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019578"/>
              </p:ext>
            </p:extLst>
          </p:nvPr>
        </p:nvGraphicFramePr>
        <p:xfrm>
          <a:off x="914400" y="2133600"/>
          <a:ext cx="7696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630606" y="2522794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Non infectant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25806" y="2604652"/>
            <a:ext cx="280610" cy="144246"/>
          </a:xfrm>
          <a:prstGeom prst="rect">
            <a:avLst/>
          </a:prstGeom>
          <a:solidFill>
            <a:srgbClr val="DC5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59406" y="2522794"/>
            <a:ext cx="72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Moyen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Élevé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54606" y="2604652"/>
            <a:ext cx="280610" cy="144246"/>
          </a:xfrm>
          <a:prstGeom prst="rect">
            <a:avLst/>
          </a:prstGeom>
          <a:solidFill>
            <a:srgbClr val="3EA2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25806" y="2827594"/>
            <a:ext cx="280610" cy="144246"/>
          </a:xfrm>
          <a:prstGeom prst="rect">
            <a:avLst/>
          </a:prstGeom>
          <a:solidFill>
            <a:srgbClr val="005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54606" y="2827594"/>
            <a:ext cx="280610" cy="144246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08523" y="5903684"/>
            <a:ext cx="73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38238" algn="ctr"/>
                <a:tab pos="1524000" algn="ctr"/>
                <a:tab pos="1914525" algn="ctr"/>
                <a:tab pos="2295525" algn="ctr"/>
                <a:tab pos="3248025" algn="ctr"/>
                <a:tab pos="3619500" algn="ctr"/>
                <a:tab pos="4000500" algn="ctr"/>
                <a:tab pos="4381500" algn="ctr"/>
                <a:tab pos="5324475" algn="ctr"/>
                <a:tab pos="5715000" algn="ctr"/>
                <a:tab pos="6096000" algn="ctr"/>
                <a:tab pos="6477000" algn="ctr"/>
              </a:tabLst>
            </a:pPr>
            <a:r>
              <a:rPr lang="fr-FR" sz="11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Participants</a:t>
            </a:r>
            <a:r>
              <a:rPr lang="fr-FR" sz="11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	72	130	358	823	72	124	346	792	66	117	317	695</a:t>
            </a:r>
          </a:p>
        </p:txBody>
      </p:sp>
    </p:spTree>
    <p:extLst>
      <p:ext uri="{BB962C8B-B14F-4D97-AF65-F5344CB8AC3E}">
        <p14:creationId xmlns:p14="http://schemas.microsoft.com/office/powerpoint/2010/main" val="390982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63277" y="728075"/>
            <a:ext cx="7623522" cy="406763"/>
          </a:xfrm>
        </p:spPr>
        <p:txBody>
          <a:bodyPr/>
          <a:lstStyle/>
          <a:p>
            <a:r>
              <a:rPr lang="fr-FR" dirty="0" smtClean="0"/>
              <a:t>Cibles pharmacologiques de la </a:t>
            </a:r>
            <a:r>
              <a:rPr lang="fr-FR" dirty="0" err="1" smtClean="0"/>
              <a:t>combinectine</a:t>
            </a:r>
            <a:r>
              <a:rPr lang="fr-FR" dirty="0" smtClean="0"/>
              <a:t> 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1063276" y="5763630"/>
            <a:ext cx="7623523" cy="531813"/>
          </a:xfrm>
        </p:spPr>
        <p:txBody>
          <a:bodyPr/>
          <a:lstStyle/>
          <a:p>
            <a:r>
              <a:rPr lang="fr-FR" dirty="0" smtClean="0"/>
              <a:t>Deux </a:t>
            </a:r>
            <a:r>
              <a:rPr lang="fr-FR" dirty="0" err="1" smtClean="0"/>
              <a:t>adnectines</a:t>
            </a:r>
            <a:r>
              <a:rPr lang="fr-FR" dirty="0" smtClean="0"/>
              <a:t> anti-CD4 et anti-gp41 associées à un peptide inhibiteur de fusion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molécules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5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Krystal M et al., abstr. 97, actualisé 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35" name="Grouper 34"/>
          <p:cNvGrpSpPr/>
          <p:nvPr/>
        </p:nvGrpSpPr>
        <p:grpSpPr>
          <a:xfrm>
            <a:off x="948500" y="1167940"/>
            <a:ext cx="7847838" cy="4578097"/>
            <a:chOff x="948500" y="1067675"/>
            <a:chExt cx="7847838" cy="4678363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067675"/>
              <a:ext cx="7805738" cy="467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ZoneTexte 16"/>
            <p:cNvSpPr txBox="1"/>
            <p:nvPr/>
          </p:nvSpPr>
          <p:spPr>
            <a:xfrm>
              <a:off x="2022631" y="1101260"/>
              <a:ext cx="902911" cy="84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Liaison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au CD4</a:t>
              </a:r>
              <a:br>
                <a:rPr lang="fr-FR" sz="16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</a:br>
              <a:endParaRPr lang="fr-FR" sz="16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169231" y="1101260"/>
              <a:ext cx="1393330" cy="84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Liaison au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Corécepteur</a:t>
              </a:r>
              <a:br>
                <a:rPr lang="fr-FR" sz="16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</a:br>
              <a:endParaRPr lang="fr-FR" sz="1600" b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354030" y="1101260"/>
              <a:ext cx="1439116" cy="59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Fusion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 virus-cellule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447800" y="1753475"/>
              <a:ext cx="1008046" cy="26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BMS-626529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077220" y="2209408"/>
              <a:ext cx="843287" cy="26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 err="1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Balizumab</a:t>
              </a:r>
              <a:endParaRPr lang="fr-FR" sz="11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64052" y="2732592"/>
              <a:ext cx="466863" cy="26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CD4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48500" y="3319583"/>
              <a:ext cx="858923" cy="43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Membrane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 cellulaire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079658" y="4200398"/>
              <a:ext cx="441146" cy="26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NH</a:t>
              </a:r>
              <a:r>
                <a:rPr lang="fr-FR" sz="1100" baseline="-250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278481" y="2220672"/>
              <a:ext cx="1187958" cy="43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antagonistes</a:t>
              </a:r>
              <a:br>
                <a:rPr lang="fr-FR" sz="11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</a:br>
              <a:r>
                <a:rPr lang="fr-FR" sz="11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CCR5Maraviroc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723859" y="1694997"/>
              <a:ext cx="851139" cy="26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 err="1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Enfuvirtide</a:t>
              </a:r>
              <a:endParaRPr lang="fr-FR" sz="11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991396" y="4234490"/>
              <a:ext cx="607859" cy="26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COOH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297743" y="3319583"/>
              <a:ext cx="1086086" cy="26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CCR5/CXCR4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494733" y="4015732"/>
              <a:ext cx="659155" cy="37471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HSA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475203" y="3892178"/>
              <a:ext cx="890100" cy="3747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43AB6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43AB62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α-CD4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734481" y="3975202"/>
              <a:ext cx="941834" cy="3747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rgbClr val="0D71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0D71BA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α-gp41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932384" y="4130884"/>
              <a:ext cx="941834" cy="3747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FF0000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α-gp41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157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6"/>
          <p:cNvSpPr>
            <a:spLocks noGrp="1"/>
          </p:cNvSpPr>
          <p:nvPr>
            <p:ph idx="1"/>
          </p:nvPr>
        </p:nvSpPr>
        <p:spPr>
          <a:xfrm>
            <a:off x="1063277" y="1981200"/>
            <a:ext cx="7623522" cy="3743859"/>
          </a:xfrm>
        </p:spPr>
        <p:txBody>
          <a:bodyPr/>
          <a:lstStyle/>
          <a:p>
            <a:r>
              <a:rPr lang="fr-FR" b="1" dirty="0" smtClean="0"/>
              <a:t>Conclusions</a:t>
            </a:r>
          </a:p>
          <a:p>
            <a:pPr lvl="1"/>
            <a:r>
              <a:rPr lang="fr-FR" dirty="0" smtClean="0"/>
              <a:t>Environ 50 % des participants rapportent une réduction de leur sentiment de contagiosité 48 semaines après avoir initié un traitement ARV :</a:t>
            </a:r>
          </a:p>
          <a:p>
            <a:pPr lvl="2"/>
            <a:r>
              <a:rPr lang="fr-FR" dirty="0" smtClean="0"/>
              <a:t>Changements minimes à S96 et S144</a:t>
            </a:r>
          </a:p>
          <a:p>
            <a:pPr lvl="2"/>
            <a:r>
              <a:rPr lang="fr-FR" dirty="0" smtClean="0"/>
              <a:t>Les plus jeunes sont plus enclins à rapporter une réduction du score POI</a:t>
            </a:r>
            <a:br>
              <a:rPr lang="fr-FR" dirty="0" smtClean="0"/>
            </a:br>
            <a:r>
              <a:rPr lang="fr-FR" dirty="0" smtClean="0"/>
              <a:t>(RR = 1,2 pour les 18-29 ans), ce n’est pas retrouvé pour les personnes avec un faible niveau d’éducation (RR = 0,7), les afro-américains </a:t>
            </a:r>
            <a:r>
              <a:rPr lang="fr-FR" dirty="0"/>
              <a:t>(</a:t>
            </a:r>
            <a:r>
              <a:rPr lang="fr-FR" dirty="0" smtClean="0"/>
              <a:t>RR = 0,8) ou les patients</a:t>
            </a:r>
            <a:br>
              <a:rPr lang="fr-FR" dirty="0" smtClean="0"/>
            </a:br>
            <a:r>
              <a:rPr lang="fr-FR" dirty="0" smtClean="0"/>
              <a:t>à un stade avancé de la maladie (RR = 0,7)</a:t>
            </a:r>
          </a:p>
          <a:p>
            <a:pPr lvl="2"/>
            <a:r>
              <a:rPr lang="fr-FR" dirty="0" smtClean="0"/>
              <a:t>Les latino-américains (RR = 2,3) et les femmes (RR = 1,9) sont plus nombreux à rapporter une évolution vers un statut “non infectant”, c’est l’inverse pour les utilisateurs de stimulants (RR = 1,6)</a:t>
            </a:r>
          </a:p>
          <a:p>
            <a:pPr lvl="1">
              <a:spcBef>
                <a:spcPts val="1000"/>
              </a:spcBef>
            </a:pPr>
            <a:r>
              <a:rPr lang="fr-FR" dirty="0" smtClean="0"/>
              <a:t>Globalement, relativement peu de personnes se considèrent comme non infectants</a:t>
            </a:r>
          </a:p>
          <a:p>
            <a:pPr lvl="1">
              <a:spcBef>
                <a:spcPts val="1000"/>
              </a:spcBef>
            </a:pPr>
            <a:r>
              <a:rPr lang="fr-FR" dirty="0" smtClean="0"/>
              <a:t>La suppression virale actuelle n’était pas associée avec le score POI </a:t>
            </a:r>
            <a:br>
              <a:rPr lang="fr-FR" dirty="0" smtClean="0"/>
            </a:br>
            <a:r>
              <a:rPr lang="fr-FR" dirty="0" smtClean="0"/>
              <a:t>(p = 0,87)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1063277" y="914400"/>
            <a:ext cx="7623522" cy="635289"/>
          </a:xfrm>
        </p:spPr>
        <p:txBody>
          <a:bodyPr/>
          <a:lstStyle/>
          <a:p>
            <a:r>
              <a:rPr lang="fr-FR" dirty="0" smtClean="0">
                <a:solidFill>
                  <a:srgbClr val="005294"/>
                </a:solidFill>
              </a:rPr>
              <a:t>Étude ACTG A 5257 : perception du risque de contagion après initiation d’un traitement ARV (5)</a:t>
            </a:r>
            <a:endParaRPr lang="fr-FR" dirty="0">
              <a:solidFill>
                <a:srgbClr val="005294"/>
              </a:solidFill>
            </a:endParaRPr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fr-FR" dirty="0" smtClean="0"/>
              <a:t>Stratégies thérapeutiques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C1265A62-3229-2D4B-8DAA-B1F424831F0E}" type="slidenum">
              <a:rPr lang="fr-FR" smtClean="0">
                <a:solidFill>
                  <a:prstClr val="white"/>
                </a:solidFill>
              </a:rPr>
              <a:pPr/>
              <a:t>50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Landovitz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RJ et al., abstr. 55,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10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secondaires </a:t>
            </a:r>
            <a:r>
              <a:rPr lang="fr-FR" dirty="0" err="1" smtClean="0"/>
              <a:t>Dolutegravir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3227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Cohorte hollandaise 3000 patients, 387 patients sous DTG</a:t>
            </a:r>
          </a:p>
          <a:p>
            <a:r>
              <a:rPr lang="fr-FR" dirty="0" smtClean="0"/>
              <a:t>Arrêts DTG = 62 (</a:t>
            </a:r>
            <a:r>
              <a:rPr lang="fr-FR" b="1" dirty="0" smtClean="0"/>
              <a:t>16%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13/65 chez naïfs, 49/322 </a:t>
            </a:r>
            <a:r>
              <a:rPr lang="fr-FR" dirty="0" err="1" smtClean="0"/>
              <a:t>exp</a:t>
            </a:r>
            <a:r>
              <a:rPr lang="fr-FR" dirty="0" smtClean="0"/>
              <a:t>.</a:t>
            </a:r>
          </a:p>
          <a:p>
            <a:r>
              <a:rPr lang="fr-FR" dirty="0" smtClean="0"/>
              <a:t>Causes arrêt DTG:</a:t>
            </a:r>
          </a:p>
          <a:p>
            <a:pPr lvl="1"/>
            <a:r>
              <a:rPr lang="fr-FR" dirty="0" smtClean="0"/>
              <a:t>Effets 2res DTG: 56 (90,3%)</a:t>
            </a:r>
          </a:p>
          <a:p>
            <a:pPr lvl="2"/>
            <a:r>
              <a:rPr lang="fr-FR" dirty="0" smtClean="0"/>
              <a:t>Tr sommeil: 19</a:t>
            </a:r>
          </a:p>
          <a:p>
            <a:pPr lvl="2"/>
            <a:r>
              <a:rPr lang="fr-FR" dirty="0" smtClean="0"/>
              <a:t>Tr. Digestifs, nausées: 18</a:t>
            </a:r>
          </a:p>
          <a:p>
            <a:pPr lvl="2"/>
            <a:r>
              <a:rPr lang="fr-FR" dirty="0" err="1" smtClean="0"/>
              <a:t>Neuropsy</a:t>
            </a:r>
            <a:r>
              <a:rPr lang="fr-FR" dirty="0" smtClean="0"/>
              <a:t> (dépression, anxiété): : 12 </a:t>
            </a:r>
          </a:p>
          <a:p>
            <a:pPr lvl="2"/>
            <a:r>
              <a:rPr lang="fr-FR" dirty="0" smtClean="0"/>
              <a:t>Céphalées: 8		</a:t>
            </a:r>
          </a:p>
          <a:p>
            <a:pPr lvl="2"/>
            <a:r>
              <a:rPr lang="fr-FR" dirty="0" smtClean="0"/>
              <a:t>paresthésies: 6</a:t>
            </a:r>
          </a:p>
          <a:p>
            <a:pPr lvl="2"/>
            <a:r>
              <a:rPr lang="fr-FR" dirty="0" smtClean="0"/>
              <a:t>Asthénie : 9</a:t>
            </a:r>
          </a:p>
          <a:p>
            <a:pPr lvl="2"/>
            <a:r>
              <a:rPr lang="fr-FR" dirty="0" smtClean="0"/>
              <a:t>Allergie: 1</a:t>
            </a:r>
          </a:p>
          <a:p>
            <a:pPr lvl="1"/>
            <a:r>
              <a:rPr lang="fr-FR" dirty="0" smtClean="0"/>
              <a:t>Autres : 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00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Complications </a:t>
            </a:r>
            <a:r>
              <a:rPr lang="fr-FR" dirty="0" err="1" smtClean="0"/>
              <a:t>comorbidites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862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1" y="908720"/>
            <a:ext cx="872361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7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D:A:D et </a:t>
            </a:r>
            <a:r>
              <a:rPr lang="fr-FR" dirty="0" err="1" smtClean="0"/>
              <a:t>Abacavir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/>
              <a:t>816 pts avec </a:t>
            </a:r>
            <a:r>
              <a:rPr lang="fr-FR" sz="2800" dirty="0" err="1" smtClean="0"/>
              <a:t>IdM</a:t>
            </a:r>
            <a:endParaRPr lang="fr-FR" sz="2800" dirty="0" smtClean="0"/>
          </a:p>
          <a:p>
            <a:r>
              <a:rPr lang="fr-FR" sz="2800" dirty="0" smtClean="0"/>
              <a:t>3 strates d’exposition ABC:</a:t>
            </a:r>
          </a:p>
          <a:p>
            <a:pPr lvl="1"/>
            <a:r>
              <a:rPr lang="fr-FR" sz="2400" dirty="0" smtClean="0"/>
              <a:t>ABC+ lors de l’</a:t>
            </a:r>
            <a:r>
              <a:rPr lang="fr-FR" sz="2400" dirty="0" err="1" smtClean="0"/>
              <a:t>IdM</a:t>
            </a:r>
            <a:r>
              <a:rPr lang="fr-FR" sz="2400" dirty="0" smtClean="0"/>
              <a:t>: 415 pts ont reçu ABC (3,1 ans), 277 encore ABC+ lors </a:t>
            </a:r>
            <a:r>
              <a:rPr lang="fr-FR" sz="2400" dirty="0" err="1" smtClean="0"/>
              <a:t>IdM</a:t>
            </a:r>
            <a:r>
              <a:rPr lang="fr-FR" sz="2400" dirty="0" smtClean="0"/>
              <a:t>, 207 stop ABC </a:t>
            </a:r>
            <a:r>
              <a:rPr lang="fr-FR" sz="2400" dirty="0" err="1" smtClean="0"/>
              <a:t>apres</a:t>
            </a:r>
            <a:r>
              <a:rPr lang="fr-FR" sz="2400" dirty="0" smtClean="0"/>
              <a:t> </a:t>
            </a:r>
            <a:r>
              <a:rPr lang="fr-FR" sz="2400" dirty="0" err="1" smtClean="0"/>
              <a:t>IdM</a:t>
            </a:r>
            <a:endParaRPr lang="fr-FR" sz="2400" dirty="0" smtClean="0"/>
          </a:p>
          <a:p>
            <a:pPr lvl="1"/>
            <a:r>
              <a:rPr lang="fr-FR" sz="2400" dirty="0" smtClean="0"/>
              <a:t>ABC use post </a:t>
            </a:r>
            <a:r>
              <a:rPr lang="fr-FR" sz="2400" dirty="0" err="1" smtClean="0"/>
              <a:t>IdM</a:t>
            </a:r>
            <a:r>
              <a:rPr lang="fr-FR" sz="2400" dirty="0" smtClean="0"/>
              <a:t>: 139 pts(</a:t>
            </a:r>
            <a:r>
              <a:rPr lang="fr-FR" sz="2400" dirty="0" err="1" smtClean="0"/>
              <a:t>start</a:t>
            </a:r>
            <a:r>
              <a:rPr lang="fr-FR" sz="2400" dirty="0" smtClean="0"/>
              <a:t> or restart)</a:t>
            </a:r>
          </a:p>
          <a:p>
            <a:pPr lvl="1"/>
            <a:r>
              <a:rPr lang="fr-FR" sz="2400" dirty="0" smtClean="0"/>
              <a:t>Cumulative ABC use</a:t>
            </a:r>
          </a:p>
          <a:p>
            <a:r>
              <a:rPr lang="fr-FR" sz="2800" dirty="0" smtClean="0"/>
              <a:t>Suivi 4,2 ans: 102 </a:t>
            </a:r>
            <a:r>
              <a:rPr lang="fr-FR" sz="2800" dirty="0" err="1" smtClean="0"/>
              <a:t>recurrent</a:t>
            </a:r>
            <a:r>
              <a:rPr lang="fr-FR" sz="2800" dirty="0" smtClean="0"/>
              <a:t> </a:t>
            </a:r>
            <a:r>
              <a:rPr lang="fr-FR" sz="2800" dirty="0" err="1" smtClean="0"/>
              <a:t>IdM</a:t>
            </a:r>
            <a:r>
              <a:rPr lang="fr-FR" sz="2800" dirty="0" smtClean="0"/>
              <a:t>:</a:t>
            </a:r>
          </a:p>
          <a:p>
            <a:pPr lvl="1"/>
            <a:r>
              <a:rPr lang="fr-FR" sz="2400" dirty="0" err="1" smtClean="0"/>
              <a:t>Recurrence</a:t>
            </a:r>
            <a:r>
              <a:rPr lang="fr-FR" sz="2400" dirty="0" smtClean="0"/>
              <a:t>+ </a:t>
            </a:r>
            <a:r>
              <a:rPr lang="fr-FR" sz="2000" dirty="0" smtClean="0"/>
              <a:t>si ABC </a:t>
            </a:r>
            <a:r>
              <a:rPr lang="fr-FR" sz="2000" dirty="0" err="1" smtClean="0"/>
              <a:t>at</a:t>
            </a:r>
            <a:r>
              <a:rPr lang="fr-FR" sz="2000" dirty="0" smtClean="0"/>
              <a:t> initial </a:t>
            </a:r>
            <a:r>
              <a:rPr lang="fr-FR" sz="2000" dirty="0" err="1" smtClean="0"/>
              <a:t>IdM</a:t>
            </a:r>
            <a:r>
              <a:rPr lang="fr-FR" sz="2000" dirty="0" smtClean="0"/>
              <a:t>: 2,75/1000PY{1,9-3,6}</a:t>
            </a:r>
            <a:r>
              <a:rPr lang="fr-FR" sz="2000" dirty="0"/>
              <a:t>	</a:t>
            </a:r>
            <a:r>
              <a:rPr lang="fr-FR" sz="2000" dirty="0" smtClean="0"/>
              <a:t>						sans ABC </a:t>
            </a:r>
            <a:r>
              <a:rPr lang="fr-FR" sz="2000" dirty="0" err="1" smtClean="0"/>
              <a:t>at</a:t>
            </a:r>
            <a:r>
              <a:rPr lang="fr-FR" sz="2000" dirty="0" smtClean="0"/>
              <a:t> initial </a:t>
            </a:r>
            <a:r>
              <a:rPr lang="fr-FR" sz="2000" dirty="0" err="1" smtClean="0"/>
              <a:t>IdM</a:t>
            </a:r>
            <a:r>
              <a:rPr lang="fr-FR" sz="2000" dirty="0" smtClean="0"/>
              <a:t>: 2,57/1000PY{1,93-3,21}</a:t>
            </a:r>
          </a:p>
          <a:p>
            <a:pPr lvl="1"/>
            <a:r>
              <a:rPr lang="fr-FR" sz="2000" dirty="0" err="1" smtClean="0"/>
              <a:t>Recurrence</a:t>
            </a:r>
            <a:r>
              <a:rPr lang="fr-FR" sz="2000" dirty="0" smtClean="0"/>
              <a:t> +: 	</a:t>
            </a:r>
            <a:r>
              <a:rPr lang="fr-FR" sz="2000" dirty="0" err="1" smtClean="0"/>
              <a:t>current</a:t>
            </a:r>
            <a:r>
              <a:rPr lang="fr-FR" sz="2000" dirty="0" smtClean="0"/>
              <a:t> ABC+: 3,47/1000PY										no </a:t>
            </a:r>
            <a:r>
              <a:rPr lang="fr-FR" sz="2000" dirty="0" err="1" smtClean="0"/>
              <a:t>current</a:t>
            </a:r>
            <a:r>
              <a:rPr lang="fr-FR" sz="2000" dirty="0" smtClean="0"/>
              <a:t> ABC: 2,31/1000PY	p=0,05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55140" y="6363700"/>
            <a:ext cx="378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 Sabin, CROI 2016, 661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43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01-j2-vmp-abstr4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777816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8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/>
              <a:t>633 </a:t>
            </a:r>
            <a:r>
              <a:rPr lang="fr-FR" sz="2800" b="1" dirty="0" smtClean="0"/>
              <a:t>-</a:t>
            </a:r>
            <a:r>
              <a:rPr lang="fr-FR" sz="2800" b="1" dirty="0"/>
              <a:t> </a:t>
            </a:r>
            <a:r>
              <a:rPr lang="fr-FR" sz="2800" b="1" dirty="0" err="1"/>
              <a:t>Low</a:t>
            </a:r>
            <a:r>
              <a:rPr lang="fr-FR" sz="2800" b="1" dirty="0"/>
              <a:t> CD4/CD8 Ratio As a </a:t>
            </a:r>
            <a:r>
              <a:rPr lang="fr-FR" sz="2800" b="1" dirty="0" err="1"/>
              <a:t>Predictor</a:t>
            </a:r>
            <a:r>
              <a:rPr lang="fr-FR" sz="2800" b="1" dirty="0"/>
              <a:t> of Cancer </a:t>
            </a:r>
            <a:r>
              <a:rPr lang="fr-FR" sz="2800" b="1" dirty="0" err="1"/>
              <a:t>Risk</a:t>
            </a:r>
            <a:r>
              <a:rPr lang="fr-FR" sz="2800" b="1" dirty="0"/>
              <a:t> in HIV-</a:t>
            </a:r>
            <a:r>
              <a:rPr lang="fr-FR" sz="2800" b="1" dirty="0" err="1"/>
              <a:t>Infected</a:t>
            </a:r>
            <a:r>
              <a:rPr lang="fr-FR" sz="2800" b="1" dirty="0"/>
              <a:t> </a:t>
            </a:r>
            <a:r>
              <a:rPr lang="fr-FR" sz="2800" b="1" dirty="0" err="1"/>
              <a:t>Persons</a:t>
            </a:r>
            <a:r>
              <a:rPr lang="fr-FR" sz="2800" b="1" dirty="0"/>
              <a:t/>
            </a:r>
            <a:br>
              <a:rPr lang="fr-FR" sz="2800" b="1" dirty="0"/>
            </a:b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689" y="1495814"/>
            <a:ext cx="4665228" cy="5006586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125231" y="4635289"/>
            <a:ext cx="4460675" cy="75945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0129" y="1126482"/>
            <a:ext cx="796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Seuil retenu: CD4/CD8: 0,7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59886" y="6502399"/>
            <a:ext cx="368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 </a:t>
            </a:r>
            <a:r>
              <a:rPr lang="fr-FR" dirty="0" err="1" smtClean="0"/>
              <a:t>Sigel</a:t>
            </a:r>
            <a:r>
              <a:rPr lang="fr-FR" dirty="0" smtClean="0"/>
              <a:t>, CROI 2016, 633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12240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04-j2-vmp-abstr4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899"/>
            <a:ext cx="8509708" cy="63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9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" y="260648"/>
            <a:ext cx="8954750" cy="1047896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8544"/>
            <a:ext cx="4934639" cy="3315163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53" y="1556792"/>
            <a:ext cx="3873644" cy="48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5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27" y="118600"/>
            <a:ext cx="5515745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3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300" y="2321132"/>
            <a:ext cx="1951038" cy="313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34745"/>
              </p:ext>
            </p:extLst>
          </p:nvPr>
        </p:nvGraphicFramePr>
        <p:xfrm>
          <a:off x="1069569" y="1485342"/>
          <a:ext cx="7647709" cy="4003171"/>
        </p:xfrm>
        <a:graphic>
          <a:graphicData uri="http://schemas.openxmlformats.org/drawingml/2006/table">
            <a:tbl>
              <a:tblPr/>
              <a:tblGrid>
                <a:gridCol w="2102561"/>
                <a:gridCol w="2870355"/>
                <a:gridCol w="2674793"/>
              </a:tblGrid>
              <a:tr h="771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</a:rPr>
                        <a:t>Protéine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</a:rPr>
                        <a:t>Description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</a:rPr>
                        <a:t>EC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</a:rPr>
                        <a:t>50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</a:rPr>
                        <a:t>nM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</a:tr>
              <a:tr h="530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αCD4 </a:t>
                      </a:r>
                      <a:r>
                        <a:rPr lang="fr-FR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Adnectine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8,5 ± 2,5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αN17 </a:t>
                      </a:r>
                      <a:r>
                        <a:rPr lang="fr-FR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Adnectine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5,4 ± 2,6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αCD4-αN17 en tandem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0,02 ± 0,01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Peptide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0,40 ± 0,27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Combinaison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 ‘’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minus HAS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’’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0,09 ± 0,01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Combinectine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 (BMS-986197)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sous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forme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complète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0,27 ± 0,17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45673" marB="45673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063276" y="880533"/>
            <a:ext cx="7623522" cy="635289"/>
          </a:xfrm>
        </p:spPr>
        <p:txBody>
          <a:bodyPr/>
          <a:lstStyle/>
          <a:p>
            <a:r>
              <a:rPr lang="fr-FR" dirty="0" smtClean="0"/>
              <a:t>Étapes successives pour l’obtention de la </a:t>
            </a:r>
            <a:r>
              <a:rPr lang="fr-FR" dirty="0" err="1" smtClean="0"/>
              <a:t>combinectine</a:t>
            </a:r>
            <a:endParaRPr lang="fr-FR" dirty="0" smtClean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1063276" y="5750120"/>
            <a:ext cx="7623523" cy="531813"/>
          </a:xfrm>
        </p:spPr>
        <p:txBody>
          <a:bodyPr/>
          <a:lstStyle/>
          <a:p>
            <a:r>
              <a:rPr lang="fr-FR" dirty="0" smtClean="0"/>
              <a:t>Un pouvoir </a:t>
            </a:r>
            <a:r>
              <a:rPr lang="fr-FR" dirty="0" err="1" smtClean="0"/>
              <a:t>synergistique</a:t>
            </a:r>
            <a:r>
              <a:rPr lang="fr-FR" dirty="0" smtClean="0"/>
              <a:t> augmenté quand les deux </a:t>
            </a:r>
            <a:r>
              <a:rPr lang="fr-FR" dirty="0" err="1" smtClean="0"/>
              <a:t>adnectines</a:t>
            </a:r>
            <a:r>
              <a:rPr lang="fr-FR" dirty="0" smtClean="0"/>
              <a:t> sont associées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molécules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Krystal M et al., abstr. 97, actualisé 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3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9" y="274639"/>
            <a:ext cx="4790642" cy="4234732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48"/>
          <a:stretch/>
        </p:blipFill>
        <p:spPr>
          <a:xfrm>
            <a:off x="3303116" y="4755571"/>
            <a:ext cx="5410956" cy="18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22" y="609206"/>
            <a:ext cx="5410956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9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" y="497070"/>
            <a:ext cx="8943267" cy="50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1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41" y="620688"/>
            <a:ext cx="6906589" cy="724001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5" y="1712312"/>
            <a:ext cx="7426325" cy="39452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96118" y="5916706"/>
            <a:ext cx="424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Borges, CROI 2016, 46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7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800100"/>
            <a:ext cx="7035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5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02-j2-vmp-abstr46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219893"/>
            <a:ext cx="8466389" cy="63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41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1017"/>
            <a:ext cx="8445444" cy="63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96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78567"/>
            <a:ext cx="6552728" cy="67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5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05555"/>
            <a:ext cx="7022544" cy="67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0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La </a:t>
            </a:r>
            <a:r>
              <a:rPr lang="fr-FR" sz="3200" dirty="0" err="1" smtClean="0"/>
              <a:t>compartimentalisation</a:t>
            </a:r>
            <a:r>
              <a:rPr lang="fr-FR" sz="3200" dirty="0" smtClean="0"/>
              <a:t> du VIH dans le SNC est associé à l’atteinte neurocognitive</a:t>
            </a:r>
            <a:endParaRPr lang="fr-FR" sz="3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557284"/>
            <a:ext cx="4687385" cy="488497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486073" y="6245854"/>
            <a:ext cx="365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NM Bowman, CROI 2016, 401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37302" y="1557284"/>
            <a:ext cx="3906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Subjects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 smtClean="0"/>
              <a:t>CSFcompartmentalization</a:t>
            </a:r>
            <a:r>
              <a:rPr lang="fr-FR" dirty="0" smtClean="0"/>
              <a:t>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 smtClean="0"/>
              <a:t>numerically</a:t>
            </a:r>
            <a:r>
              <a:rPr lang="fr-FR" dirty="0" smtClean="0"/>
              <a:t> </a:t>
            </a:r>
            <a:r>
              <a:rPr lang="fr-FR" dirty="0" err="1" smtClean="0"/>
              <a:t>greater</a:t>
            </a:r>
            <a:r>
              <a:rPr lang="fr-FR" dirty="0" smtClean="0"/>
              <a:t> </a:t>
            </a:r>
            <a:r>
              <a:rPr lang="fr-FR" dirty="0"/>
              <a:t>NP </a:t>
            </a:r>
            <a:r>
              <a:rPr lang="fr-FR" dirty="0" err="1"/>
              <a:t>impairment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subjects</a:t>
            </a:r>
            <a:r>
              <a:rPr lang="fr-FR" dirty="0"/>
              <a:t> </a:t>
            </a:r>
            <a:r>
              <a:rPr lang="fr-FR" dirty="0" err="1"/>
              <a:t>lacking</a:t>
            </a:r>
            <a:r>
              <a:rPr lang="fr-FR" dirty="0"/>
              <a:t> </a:t>
            </a:r>
            <a:r>
              <a:rPr lang="fr-FR" dirty="0" err="1"/>
              <a:t>compartmentalization</a:t>
            </a:r>
            <a:r>
              <a:rPr lang="fr-FR" dirty="0"/>
              <a:t> </a:t>
            </a:r>
            <a:r>
              <a:rPr lang="fr-FR" dirty="0" err="1"/>
              <a:t>pre</a:t>
            </a:r>
            <a:r>
              <a:rPr lang="fr-FR" dirty="0"/>
              <a:t>-ART (global </a:t>
            </a:r>
            <a:r>
              <a:rPr lang="fr-FR" dirty="0" err="1"/>
              <a:t>deficit</a:t>
            </a:r>
            <a:r>
              <a:rPr lang="fr-FR" dirty="0"/>
              <a:t> </a:t>
            </a:r>
            <a:r>
              <a:rPr lang="fr-FR" dirty="0" smtClean="0"/>
              <a:t>score 1.31 </a:t>
            </a:r>
            <a:r>
              <a:rPr lang="fr-FR" dirty="0"/>
              <a:t>vs. 0.87, p=0.2), and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significant</a:t>
            </a:r>
            <a:r>
              <a:rPr lang="fr-FR" dirty="0"/>
              <a:t> 24 </a:t>
            </a:r>
            <a:r>
              <a:rPr lang="fr-FR" dirty="0" err="1"/>
              <a:t>weeks</a:t>
            </a:r>
            <a:r>
              <a:rPr lang="fr-FR" dirty="0"/>
              <a:t> (1.31 vs. 0.63, p=0.04) and </a:t>
            </a:r>
            <a:r>
              <a:rPr lang="fr-FR" dirty="0" smtClean="0"/>
              <a:t>54 </a:t>
            </a:r>
            <a:r>
              <a:rPr lang="fr-FR" dirty="0" err="1" smtClean="0"/>
              <a:t>weeks</a:t>
            </a:r>
            <a:r>
              <a:rPr lang="fr-FR" dirty="0" smtClean="0"/>
              <a:t> </a:t>
            </a:r>
            <a:r>
              <a:rPr lang="fr-FR" dirty="0"/>
              <a:t>(1.25 vs. 0.59, p=0.05) </a:t>
            </a:r>
            <a:r>
              <a:rPr lang="fr-FR" dirty="0" err="1"/>
              <a:t>after</a:t>
            </a:r>
            <a:r>
              <a:rPr lang="fr-FR" dirty="0"/>
              <a:t> ART initiation.</a:t>
            </a:r>
            <a:br>
              <a:rPr lang="fr-FR" dirty="0"/>
            </a:br>
            <a:endParaRPr lang="fr-FR" dirty="0" smtClean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73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1641129"/>
            <a:ext cx="7623522" cy="3703030"/>
          </a:xfrm>
        </p:spPr>
        <p:txBody>
          <a:bodyPr/>
          <a:lstStyle/>
          <a:p>
            <a:r>
              <a:rPr lang="fr-FR" sz="1800" dirty="0" smtClean="0"/>
              <a:t>Le MK 8591 est un analogue de l’adénosine qui n’est pas obligatoirement terminateur de chaîne : </a:t>
            </a:r>
          </a:p>
          <a:p>
            <a:pPr lvl="1"/>
            <a:r>
              <a:rPr lang="fr-FR" sz="1600" dirty="0" smtClean="0"/>
              <a:t>inhibe la transcriptase inverse en  prévenant la translocation </a:t>
            </a:r>
          </a:p>
          <a:p>
            <a:pPr lvl="1"/>
            <a:r>
              <a:rPr lang="fr-FR" sz="1600" dirty="0" smtClean="0"/>
              <a:t>possède une activité antirétrovirale puissante qui couvre les VIH-1 </a:t>
            </a:r>
            <a:br>
              <a:rPr lang="fr-FR" sz="1600" dirty="0" smtClean="0"/>
            </a:br>
            <a:r>
              <a:rPr lang="fr-FR" sz="1600" dirty="0" smtClean="0"/>
              <a:t>et 2 ainsi que les souches MDR </a:t>
            </a:r>
          </a:p>
          <a:p>
            <a:r>
              <a:rPr lang="fr-FR" sz="1800" dirty="0" smtClean="0"/>
              <a:t>Sa persistance intracellulaire et son activité antivirale </a:t>
            </a:r>
            <a:br>
              <a:rPr lang="fr-FR" sz="1800" dirty="0" smtClean="0"/>
            </a:br>
            <a:r>
              <a:rPr lang="fr-FR" sz="1800" dirty="0" smtClean="0"/>
              <a:t>sont élevées, tant in vitro qu’in vivo avec une demi-vie de l’ordre </a:t>
            </a:r>
            <a:br>
              <a:rPr lang="fr-FR" sz="1800" dirty="0" smtClean="0"/>
            </a:br>
            <a:r>
              <a:rPr lang="fr-FR" sz="1800" dirty="0" smtClean="0"/>
              <a:t>de 50 h (rhésus macaques)</a:t>
            </a:r>
          </a:p>
          <a:p>
            <a:r>
              <a:rPr lang="fr-FR" sz="1800" dirty="0" smtClean="0"/>
              <a:t>Son métabolite actif triphosphate (MK-8591-TP), reste également longtemps présent dans les </a:t>
            </a:r>
            <a:r>
              <a:rPr lang="fr-FR" sz="1800" dirty="0" err="1" smtClean="0"/>
              <a:t>PBMCs</a:t>
            </a:r>
            <a:r>
              <a:rPr lang="fr-FR" sz="1800" dirty="0" smtClean="0"/>
              <a:t> et les macrophages humains </a:t>
            </a:r>
            <a:br>
              <a:rPr lang="fr-FR" sz="1800" dirty="0" smtClean="0"/>
            </a:br>
            <a:r>
              <a:rPr lang="fr-FR" sz="1800" dirty="0" smtClean="0"/>
              <a:t>ce qui laisse supposer une utilisation prophylactique potentiellement intéressante </a:t>
            </a:r>
          </a:p>
          <a:p>
            <a:endParaRPr lang="fr-FR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63277" y="843280"/>
            <a:ext cx="7623522" cy="635289"/>
          </a:xfrm>
        </p:spPr>
        <p:txBody>
          <a:bodyPr/>
          <a:lstStyle/>
          <a:p>
            <a:r>
              <a:rPr lang="fr-FR" dirty="0" smtClean="0"/>
              <a:t>Un nouvel analogue </a:t>
            </a:r>
            <a:r>
              <a:rPr lang="fr-FR" dirty="0" err="1" smtClean="0"/>
              <a:t>nucléosidique</a:t>
            </a:r>
            <a:r>
              <a:rPr lang="fr-FR" dirty="0" smtClean="0"/>
              <a:t> actif par voie orale</a:t>
            </a:r>
            <a:br>
              <a:rPr lang="fr-FR" dirty="0" smtClean="0"/>
            </a:br>
            <a:r>
              <a:rPr lang="fr-FR" dirty="0" smtClean="0"/>
              <a:t>et injectable  (1)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063276" y="5486400"/>
            <a:ext cx="7623523" cy="531813"/>
          </a:xfrm>
        </p:spPr>
        <p:txBody>
          <a:bodyPr/>
          <a:lstStyle/>
          <a:p>
            <a:r>
              <a:rPr lang="fr-FR" dirty="0" smtClean="0"/>
              <a:t>Une dose orale unique assure la persistance de concentrations efficaces pendant 7 jours et la forme injectable (données chez l’animal) laisse prévoir 6 mois d’efficacité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molécules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Grobler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J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98, actualisé 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96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/>
              <a:t>410 </a:t>
            </a:r>
            <a:r>
              <a:rPr lang="fr-FR" sz="3600" b="1" dirty="0" smtClean="0"/>
              <a:t>- (</a:t>
            </a:r>
            <a:r>
              <a:rPr lang="fr-FR" sz="3600" b="1" dirty="0"/>
              <a:t>1</a:t>
            </a:r>
            <a:r>
              <a:rPr lang="fr-FR" sz="3600" dirty="0" smtClean="0">
                <a:effectLst/>
                <a:latin typeface="Wingdings"/>
              </a:rPr>
              <a:t></a:t>
            </a:r>
            <a:r>
              <a:rPr lang="fr-FR" sz="3600" b="1" dirty="0"/>
              <a:t>3)-</a:t>
            </a:r>
            <a:r>
              <a:rPr lang="fr-FR" sz="3600" b="1" dirty="0" err="1"/>
              <a:t>ß</a:t>
            </a:r>
            <a:r>
              <a:rPr lang="fr-FR" sz="3600" b="1" dirty="0"/>
              <a:t>-D-</a:t>
            </a:r>
            <a:r>
              <a:rPr lang="fr-FR" sz="3600" b="1" dirty="0" err="1"/>
              <a:t>Glucan</a:t>
            </a:r>
            <a:r>
              <a:rPr lang="fr-FR" sz="3600" b="1" dirty="0"/>
              <a:t> </a:t>
            </a:r>
            <a:r>
              <a:rPr lang="fr-FR" sz="3600" b="1" dirty="0" err="1"/>
              <a:t>Levels</a:t>
            </a:r>
            <a:r>
              <a:rPr lang="fr-FR" sz="3600" b="1" dirty="0"/>
              <a:t> </a:t>
            </a:r>
            <a:r>
              <a:rPr lang="fr-FR" sz="3600" b="1" dirty="0" err="1"/>
              <a:t>Correlate</a:t>
            </a:r>
            <a:r>
              <a:rPr lang="fr-FR" sz="3600" b="1" dirty="0"/>
              <a:t> </a:t>
            </a:r>
            <a:r>
              <a:rPr lang="fr-FR" sz="3600" b="1" dirty="0" err="1"/>
              <a:t>With</a:t>
            </a:r>
            <a:r>
              <a:rPr lang="fr-FR" sz="3600" b="1" dirty="0"/>
              <a:t> Neurocognitive </a:t>
            </a:r>
            <a:r>
              <a:rPr lang="fr-FR" sz="3600" b="1" dirty="0" err="1"/>
              <a:t>Functioning</a:t>
            </a:r>
            <a:r>
              <a:rPr lang="fr-FR" sz="3600" b="1" dirty="0"/>
              <a:t> in HIV </a:t>
            </a:r>
            <a:r>
              <a:rPr lang="fr-FR" sz="3600" b="1" dirty="0" smtClean="0"/>
              <a:t>Infection</a:t>
            </a:r>
            <a:r>
              <a:rPr lang="fr-FR" dirty="0" smtClean="0">
                <a:effectLst/>
              </a:rPr>
              <a:t/>
            </a:r>
            <a:br>
              <a:rPr lang="fr-FR" dirty="0" smtClean="0">
                <a:effectLst/>
              </a:rPr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272849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/>
              <a:t>(1</a:t>
            </a:r>
            <a:r>
              <a:rPr lang="fr-FR" sz="2000" dirty="0" smtClean="0">
                <a:effectLst/>
                <a:latin typeface="Wingdings"/>
              </a:rPr>
              <a:t></a:t>
            </a:r>
            <a:r>
              <a:rPr lang="fr-FR" sz="2000" dirty="0"/>
              <a:t>3)-β-D-</a:t>
            </a:r>
            <a:r>
              <a:rPr lang="fr-FR" sz="2000" dirty="0" err="1"/>
              <a:t>Glucan</a:t>
            </a:r>
            <a:r>
              <a:rPr lang="fr-FR" sz="2000" dirty="0"/>
              <a:t> (BDG) </a:t>
            </a:r>
            <a:r>
              <a:rPr lang="fr-FR" sz="2000" dirty="0" err="1"/>
              <a:t>is</a:t>
            </a:r>
            <a:r>
              <a:rPr lang="fr-FR" sz="2000" dirty="0"/>
              <a:t> a polysaccharide component of </a:t>
            </a:r>
            <a:r>
              <a:rPr lang="fr-FR" sz="2000" dirty="0" err="1" smtClean="0"/>
              <a:t>fungal</a:t>
            </a:r>
            <a:r>
              <a:rPr lang="fr-FR" sz="2000" dirty="0" smtClean="0"/>
              <a:t> </a:t>
            </a:r>
            <a:r>
              <a:rPr lang="fr-FR" sz="2000" dirty="0" err="1"/>
              <a:t>species</a:t>
            </a:r>
            <a:r>
              <a:rPr lang="fr-FR" sz="2000" dirty="0"/>
              <a:t> </a:t>
            </a:r>
            <a:r>
              <a:rPr lang="fr-FR" sz="2000" dirty="0" err="1"/>
              <a:t>cell</a:t>
            </a:r>
            <a:r>
              <a:rPr lang="fr-FR" sz="2000" dirty="0"/>
              <a:t> </a:t>
            </a:r>
            <a:r>
              <a:rPr lang="fr-FR" sz="2000" dirty="0" err="1" smtClean="0"/>
              <a:t>walls</a:t>
            </a:r>
            <a:r>
              <a:rPr lang="fr-FR" sz="2000" dirty="0" smtClean="0"/>
              <a:t>. </a:t>
            </a:r>
            <a:r>
              <a:rPr lang="fr-FR" sz="2000" dirty="0" err="1"/>
              <a:t>I</a:t>
            </a:r>
            <a:r>
              <a:rPr lang="fr-FR" sz="2000" dirty="0" err="1" smtClean="0"/>
              <a:t>ncreased</a:t>
            </a:r>
            <a:r>
              <a:rPr lang="fr-FR" sz="2000" dirty="0" smtClean="0"/>
              <a:t> </a:t>
            </a:r>
            <a:r>
              <a:rPr lang="fr-FR" sz="2000" dirty="0" err="1"/>
              <a:t>blood</a:t>
            </a:r>
            <a:r>
              <a:rPr lang="fr-FR" sz="2000" dirty="0"/>
              <a:t> BDG </a:t>
            </a:r>
            <a:r>
              <a:rPr lang="fr-FR" sz="2000" dirty="0" err="1"/>
              <a:t>levels</a:t>
            </a:r>
            <a:r>
              <a:rPr lang="fr-FR" sz="2000" dirty="0"/>
              <a:t> </a:t>
            </a:r>
            <a:r>
              <a:rPr lang="fr-FR" sz="2000" dirty="0" err="1"/>
              <a:t>may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an </a:t>
            </a:r>
            <a:r>
              <a:rPr lang="fr-FR" sz="2000" dirty="0" err="1"/>
              <a:t>indicator</a:t>
            </a:r>
            <a:r>
              <a:rPr lang="fr-FR" sz="2000" dirty="0"/>
              <a:t> of </a:t>
            </a:r>
            <a:r>
              <a:rPr lang="fr-FR" sz="2000" dirty="0" err="1"/>
              <a:t>gut</a:t>
            </a:r>
            <a:r>
              <a:rPr lang="fr-FR" sz="2000" dirty="0"/>
              <a:t> </a:t>
            </a:r>
            <a:r>
              <a:rPr lang="fr-FR" sz="2000" dirty="0" err="1"/>
              <a:t>mucosal</a:t>
            </a:r>
            <a:r>
              <a:rPr lang="fr-FR" sz="2000" dirty="0"/>
              <a:t> </a:t>
            </a:r>
            <a:r>
              <a:rPr lang="fr-FR" sz="2000" dirty="0" err="1"/>
              <a:t>barrier</a:t>
            </a:r>
            <a:r>
              <a:rPr lang="fr-FR" sz="2000" dirty="0"/>
              <a:t> disruption and </a:t>
            </a:r>
            <a:r>
              <a:rPr lang="fr-FR" sz="2000" dirty="0" err="1"/>
              <a:t>microbial</a:t>
            </a:r>
            <a:r>
              <a:rPr lang="fr-FR" sz="2000" dirty="0"/>
              <a:t> translocation. </a:t>
            </a:r>
            <a:endParaRPr lang="fr-FR" sz="2000" dirty="0" smtClean="0">
              <a:effectLst/>
            </a:endParaRPr>
          </a:p>
          <a:p>
            <a:r>
              <a:rPr lang="fr-FR" sz="2000" dirty="0" err="1"/>
              <a:t>cohort</a:t>
            </a:r>
            <a:r>
              <a:rPr lang="fr-FR" sz="2000" dirty="0"/>
              <a:t> of 19 </a:t>
            </a:r>
            <a:r>
              <a:rPr lang="fr-FR" sz="2000" dirty="0" err="1"/>
              <a:t>adults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acute/ </a:t>
            </a:r>
            <a:r>
              <a:rPr lang="fr-FR" sz="2000" dirty="0" err="1"/>
              <a:t>early</a:t>
            </a:r>
            <a:r>
              <a:rPr lang="fr-FR" sz="2000" dirty="0"/>
              <a:t> HIV </a:t>
            </a:r>
            <a:r>
              <a:rPr lang="fr-FR" sz="2000" dirty="0" err="1"/>
              <a:t>diagnosis</a:t>
            </a:r>
            <a:r>
              <a:rPr lang="fr-FR" sz="2000" dirty="0"/>
              <a:t>, </a:t>
            </a:r>
            <a:r>
              <a:rPr lang="fr-FR" sz="2000" dirty="0" err="1"/>
              <a:t>early</a:t>
            </a:r>
            <a:r>
              <a:rPr lang="fr-FR" sz="2000" dirty="0"/>
              <a:t> </a:t>
            </a:r>
            <a:r>
              <a:rPr lang="fr-FR" sz="2000" dirty="0" err="1"/>
              <a:t>treatment</a:t>
            </a:r>
            <a:r>
              <a:rPr lang="fr-FR" sz="2000" dirty="0"/>
              <a:t> and </a:t>
            </a:r>
            <a:r>
              <a:rPr lang="fr-FR" sz="2000" dirty="0" err="1"/>
              <a:t>suppressed</a:t>
            </a:r>
            <a:r>
              <a:rPr lang="fr-FR" sz="2000" dirty="0"/>
              <a:t> </a:t>
            </a:r>
            <a:r>
              <a:rPr lang="fr-FR" sz="2000" dirty="0" err="1"/>
              <a:t>levels</a:t>
            </a:r>
            <a:r>
              <a:rPr lang="fr-FR" sz="2000" dirty="0"/>
              <a:t> of HIV RNA in </a:t>
            </a:r>
            <a:r>
              <a:rPr lang="fr-FR" sz="2000" dirty="0" err="1"/>
              <a:t>blood</a:t>
            </a:r>
            <a:r>
              <a:rPr lang="fr-FR" sz="2000" dirty="0"/>
              <a:t> plasma </a:t>
            </a:r>
            <a:endParaRPr lang="fr-FR" sz="2000" dirty="0" smtClean="0">
              <a:effectLst/>
            </a:endParaRPr>
          </a:p>
          <a:p>
            <a:r>
              <a:rPr lang="fr-FR" sz="2000" dirty="0" err="1"/>
              <a:t>Median</a:t>
            </a:r>
            <a:r>
              <a:rPr lang="fr-FR" sz="2000" dirty="0"/>
              <a:t> GDS =</a:t>
            </a:r>
            <a:r>
              <a:rPr lang="fr-FR" sz="2000" dirty="0" smtClean="0"/>
              <a:t> </a:t>
            </a:r>
            <a:r>
              <a:rPr lang="fr-FR" sz="2000" dirty="0"/>
              <a:t>0.39 (range 0 - </a:t>
            </a:r>
            <a:r>
              <a:rPr lang="fr-FR" sz="2000" dirty="0" smtClean="0"/>
              <a:t>2.67). </a:t>
            </a:r>
            <a:r>
              <a:rPr lang="fr-FR" sz="2000" dirty="0" err="1"/>
              <a:t>Median</a:t>
            </a:r>
            <a:r>
              <a:rPr lang="fr-FR" sz="2000" dirty="0"/>
              <a:t> plasma BDG =</a:t>
            </a:r>
            <a:r>
              <a:rPr lang="fr-FR" sz="2000" dirty="0" smtClean="0"/>
              <a:t> </a:t>
            </a:r>
            <a:r>
              <a:rPr lang="fr-FR" sz="2000" dirty="0"/>
              <a:t>66 </a:t>
            </a:r>
            <a:r>
              <a:rPr lang="fr-FR" sz="2000" dirty="0" err="1"/>
              <a:t>pg</a:t>
            </a:r>
            <a:r>
              <a:rPr lang="fr-FR" sz="2000" dirty="0"/>
              <a:t>/</a:t>
            </a:r>
            <a:r>
              <a:rPr lang="fr-FR" sz="2000" dirty="0" err="1"/>
              <a:t>mL</a:t>
            </a:r>
            <a:r>
              <a:rPr lang="fr-FR" sz="2000" dirty="0"/>
              <a:t> (range: 20-101 </a:t>
            </a:r>
            <a:r>
              <a:rPr lang="fr-FR" sz="2000" dirty="0" err="1"/>
              <a:t>pg</a:t>
            </a:r>
            <a:r>
              <a:rPr lang="fr-FR" sz="2000" dirty="0"/>
              <a:t>/</a:t>
            </a:r>
            <a:r>
              <a:rPr lang="fr-FR" sz="2000" dirty="0" err="1"/>
              <a:t>mL</a:t>
            </a:r>
            <a:r>
              <a:rPr lang="fr-FR" sz="2000" dirty="0"/>
              <a:t>), </a:t>
            </a:r>
            <a:r>
              <a:rPr lang="fr-FR" sz="2000" dirty="0" err="1"/>
              <a:t>median</a:t>
            </a:r>
            <a:r>
              <a:rPr lang="fr-FR" sz="2000" dirty="0"/>
              <a:t> CSF BDG =</a:t>
            </a:r>
            <a:r>
              <a:rPr lang="fr-FR" sz="2000" dirty="0" smtClean="0"/>
              <a:t> </a:t>
            </a:r>
            <a:r>
              <a:rPr lang="fr-FR" sz="2000" dirty="0"/>
              <a:t>5 </a:t>
            </a:r>
            <a:r>
              <a:rPr lang="fr-FR" sz="2000" dirty="0" err="1"/>
              <a:t>pg</a:t>
            </a:r>
            <a:r>
              <a:rPr lang="fr-FR" sz="2000" dirty="0"/>
              <a:t>/</a:t>
            </a:r>
            <a:r>
              <a:rPr lang="fr-FR" sz="2000" dirty="0" err="1"/>
              <a:t>mL</a:t>
            </a:r>
            <a:r>
              <a:rPr lang="fr-FR" sz="2000" dirty="0"/>
              <a:t> (range: 0-53 </a:t>
            </a:r>
            <a:r>
              <a:rPr lang="fr-FR" sz="2000" dirty="0" err="1"/>
              <a:t>pg</a:t>
            </a:r>
            <a:r>
              <a:rPr lang="fr-FR" sz="2000" dirty="0"/>
              <a:t>/</a:t>
            </a:r>
            <a:r>
              <a:rPr lang="fr-FR" sz="2000" dirty="0" err="1"/>
              <a:t>mL</a:t>
            </a:r>
            <a:r>
              <a:rPr lang="fr-FR" sz="2000" dirty="0"/>
              <a:t>) </a:t>
            </a:r>
            <a:endParaRPr lang="fr-FR" sz="2000" dirty="0" smtClean="0">
              <a:effectLst/>
            </a:endParaRPr>
          </a:p>
          <a:p>
            <a:r>
              <a:rPr lang="fr-FR" sz="2000" dirty="0" err="1"/>
              <a:t>Higher</a:t>
            </a:r>
            <a:r>
              <a:rPr lang="fr-FR" sz="2000" dirty="0"/>
              <a:t> </a:t>
            </a:r>
            <a:r>
              <a:rPr lang="fr-FR" sz="2000" dirty="0" err="1"/>
              <a:t>levels</a:t>
            </a:r>
            <a:r>
              <a:rPr lang="fr-FR" sz="2000" dirty="0"/>
              <a:t> of plasma BDG </a:t>
            </a:r>
            <a:r>
              <a:rPr lang="fr-FR" sz="2000" dirty="0" err="1"/>
              <a:t>were</a:t>
            </a:r>
            <a:r>
              <a:rPr lang="fr-FR" sz="2000" dirty="0"/>
              <a:t> </a:t>
            </a:r>
            <a:r>
              <a:rPr lang="fr-FR" sz="2000" dirty="0" err="1"/>
              <a:t>associated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more </a:t>
            </a:r>
            <a:r>
              <a:rPr lang="fr-FR" sz="2000" dirty="0" err="1"/>
              <a:t>severe</a:t>
            </a:r>
            <a:r>
              <a:rPr lang="fr-FR" sz="2000" dirty="0"/>
              <a:t> cognitive </a:t>
            </a:r>
            <a:r>
              <a:rPr lang="fr-FR" sz="2000" dirty="0" err="1"/>
              <a:t>impairment</a:t>
            </a:r>
            <a:r>
              <a:rPr lang="fr-FR" sz="2000" dirty="0"/>
              <a:t> as </a:t>
            </a:r>
            <a:r>
              <a:rPr lang="fr-FR" sz="2000" dirty="0" err="1"/>
              <a:t>measured</a:t>
            </a:r>
            <a:r>
              <a:rPr lang="fr-FR" sz="2000" dirty="0"/>
              <a:t> by the GDS (Spearman r=0.47; p=0.04, Figure A). </a:t>
            </a:r>
            <a:r>
              <a:rPr lang="fr-FR" sz="2000" dirty="0" err="1"/>
              <a:t>Correlation</a:t>
            </a:r>
            <a:r>
              <a:rPr lang="fr-FR" sz="2000" dirty="0"/>
              <a:t> of </a:t>
            </a:r>
            <a:r>
              <a:rPr lang="fr-FR" sz="2000" dirty="0" err="1"/>
              <a:t>other</a:t>
            </a:r>
            <a:r>
              <a:rPr lang="fr-FR" sz="2000" dirty="0"/>
              <a:t> markers </a:t>
            </a:r>
            <a:r>
              <a:rPr lang="fr-FR" sz="2000" dirty="0" err="1"/>
              <a:t>with</a:t>
            </a:r>
            <a:r>
              <a:rPr lang="fr-FR" sz="2000" dirty="0"/>
              <a:t> GDS scores </a:t>
            </a:r>
            <a:r>
              <a:rPr lang="fr-FR" sz="2000" dirty="0" err="1"/>
              <a:t>were</a:t>
            </a:r>
            <a:r>
              <a:rPr lang="fr-FR" sz="2000" dirty="0"/>
              <a:t> as </a:t>
            </a:r>
            <a:r>
              <a:rPr lang="fr-FR" sz="2000" dirty="0" err="1"/>
              <a:t>follows</a:t>
            </a:r>
            <a:r>
              <a:rPr lang="fr-FR" sz="2000" dirty="0"/>
              <a:t>: IL-8 (r=0.55; p=0.014), sCD14 (r=0.4, </a:t>
            </a:r>
            <a:r>
              <a:rPr lang="fr-FR" sz="2000" dirty="0" err="1"/>
              <a:t>n.s</a:t>
            </a:r>
            <a:r>
              <a:rPr lang="fr-FR" sz="2000" dirty="0"/>
              <a:t>.), nadir CD4 count (r=0.01, </a:t>
            </a:r>
            <a:r>
              <a:rPr lang="fr-FR" sz="2000" dirty="0" err="1"/>
              <a:t>n.s</a:t>
            </a:r>
            <a:r>
              <a:rPr lang="fr-FR" sz="2000" dirty="0"/>
              <a:t>.) </a:t>
            </a:r>
            <a:endParaRPr lang="fr-FR" sz="2000" dirty="0" smtClean="0">
              <a:effectLst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22896" y="6049443"/>
            <a:ext cx="312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 </a:t>
            </a:r>
            <a:r>
              <a:rPr lang="fr-FR" dirty="0" err="1" smtClean="0"/>
              <a:t>Hoenigl</a:t>
            </a:r>
            <a:r>
              <a:rPr lang="fr-FR" dirty="0" smtClean="0"/>
              <a:t> , CROI 2016, 410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5" y="4848966"/>
            <a:ext cx="4731574" cy="1910297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5237301" y="5132861"/>
            <a:ext cx="510637" cy="15712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5134382" y="5289989"/>
            <a:ext cx="510637" cy="15712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56"/>
            <a:ext cx="9144000" cy="6852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004" y="1169037"/>
            <a:ext cx="3362441" cy="33528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749" y="4518290"/>
            <a:ext cx="7192092" cy="2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047" y="3524970"/>
            <a:ext cx="5472953" cy="33479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514"/>
            <a:ext cx="6253106" cy="34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6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HPV vaccination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268760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Inclusion: n= 575 patients,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Male 80%, </a:t>
            </a:r>
            <a:r>
              <a:rPr lang="fr-FR" dirty="0" err="1" smtClean="0"/>
              <a:t>age</a:t>
            </a:r>
            <a:r>
              <a:rPr lang="fr-FR" dirty="0" smtClean="0"/>
              <a:t> 47 ans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34% black, 20% hispano, 46% white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Baseline: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Cytologie anale anormale: 64%, HSIL: 33%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60% portent HPV couvert par le vaccin (HPV16 32%)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11% ont HPV oral (HPV couverts par le vaccin)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Randomisation vaccin quadrivalent (</a:t>
            </a:r>
            <a:r>
              <a:rPr lang="fr-FR" dirty="0" err="1" smtClean="0"/>
              <a:t>Gardasil</a:t>
            </a:r>
            <a:r>
              <a:rPr lang="fr-FR" dirty="0" smtClean="0"/>
              <a:t>°) ou placebo à J0, W8, W24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Suivi cytologie anale , </a:t>
            </a:r>
            <a:r>
              <a:rPr lang="fr-FR" dirty="0" err="1" smtClean="0"/>
              <a:t>prelevement</a:t>
            </a:r>
            <a:r>
              <a:rPr lang="fr-FR" dirty="0" smtClean="0"/>
              <a:t> HPV anal et oral tous les 6 mois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Évaluation jusqu’à W140:</a:t>
            </a:r>
          </a:p>
          <a:p>
            <a:pPr lvl="1"/>
            <a:endParaRPr lang="fr-FR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6325"/>
              </p:ext>
            </p:extLst>
          </p:nvPr>
        </p:nvGraphicFramePr>
        <p:xfrm>
          <a:off x="1187624" y="407348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031776"/>
                <a:gridCol w="984448"/>
                <a:gridCol w="20635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Vaccin+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placebo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 </a:t>
                      </a:r>
                      <a:r>
                        <a:rPr lang="fr-FR" sz="1600" dirty="0" err="1" smtClean="0"/>
                        <a:t>HPV+anal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400" dirty="0" smtClean="0"/>
                        <a:t>(</a:t>
                      </a:r>
                      <a:r>
                        <a:rPr lang="fr-FR" sz="1400" dirty="0" err="1" smtClean="0"/>
                        <a:t>any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visit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0,75 [0,45-1,26]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 </a:t>
                      </a:r>
                      <a:r>
                        <a:rPr lang="fr-FR" sz="1600" dirty="0" err="1" smtClean="0"/>
                        <a:t>HPV+anal</a:t>
                      </a:r>
                      <a:r>
                        <a:rPr lang="fr-FR" dirty="0" smtClean="0"/>
                        <a:t> </a:t>
                      </a:r>
                      <a:r>
                        <a:rPr lang="fr-FR" sz="1400" dirty="0" smtClean="0"/>
                        <a:t>persistant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0,73 [0,69-1,44]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 HPV16+ anal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diminué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id°J0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HSIL+ </a:t>
                      </a:r>
                      <a:r>
                        <a:rPr lang="fr-FR" sz="1600" dirty="0" smtClean="0"/>
                        <a:t>(après W52)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1,0 [0,69-1,44]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 HPV+ oral (</a:t>
                      </a:r>
                      <a:r>
                        <a:rPr lang="fr-FR" sz="1600" dirty="0" err="1" smtClean="0"/>
                        <a:t>any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err="1" smtClean="0"/>
                        <a:t>visit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0,68 [0,26-1,80]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 HPV+ oral </a:t>
                      </a:r>
                      <a:r>
                        <a:rPr lang="fr-FR" sz="1400" dirty="0" smtClean="0"/>
                        <a:t>persistant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0,12 [0,02-0,98]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928159" y="651944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T. </a:t>
            </a:r>
            <a:r>
              <a:rPr lang="fr-FR" sz="1600" dirty="0" err="1" smtClean="0"/>
              <a:t>Wilkin</a:t>
            </a:r>
            <a:r>
              <a:rPr lang="fr-FR" sz="1600" dirty="0" smtClean="0"/>
              <a:t>, CROI 2016, 161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069618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/>
              <a:t> A Single Dose </a:t>
            </a:r>
            <a:r>
              <a:rPr lang="fr-FR" sz="3600" b="1" dirty="0" err="1"/>
              <a:t>Zoledronic</a:t>
            </a:r>
            <a:r>
              <a:rPr lang="fr-FR" sz="3600" b="1" dirty="0"/>
              <a:t> </a:t>
            </a:r>
            <a:r>
              <a:rPr lang="fr-FR" sz="3600" b="1" dirty="0" err="1"/>
              <a:t>Acid</a:t>
            </a:r>
            <a:r>
              <a:rPr lang="fr-FR" sz="3600" b="1" dirty="0"/>
              <a:t> </a:t>
            </a:r>
            <a:r>
              <a:rPr lang="fr-FR" sz="3600" b="1" dirty="0" err="1"/>
              <a:t>Prevents</a:t>
            </a:r>
            <a:r>
              <a:rPr lang="fr-FR" sz="3600" b="1" dirty="0"/>
              <a:t> </a:t>
            </a:r>
            <a:r>
              <a:rPr lang="fr-FR" sz="3600" b="1" dirty="0" err="1"/>
              <a:t>Antiretroviral-Induced</a:t>
            </a:r>
            <a:r>
              <a:rPr lang="fr-FR" sz="3600" b="1" dirty="0"/>
              <a:t> </a:t>
            </a:r>
            <a:r>
              <a:rPr lang="fr-FR" sz="3600" b="1" dirty="0" err="1"/>
              <a:t>Bone</a:t>
            </a:r>
            <a:r>
              <a:rPr lang="fr-FR" sz="3600" b="1" dirty="0"/>
              <a:t> </a:t>
            </a:r>
            <a:r>
              <a:rPr lang="fr-FR" sz="3600" b="1" dirty="0" err="1"/>
              <a:t>Loss</a:t>
            </a:r>
            <a:r>
              <a:rPr lang="fr-FR" sz="3600" b="1" dirty="0"/>
              <a:t/>
            </a:r>
            <a:br>
              <a:rPr lang="fr-FR" sz="3600" b="1" dirty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009523" y="6459144"/>
            <a:ext cx="313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 </a:t>
            </a:r>
            <a:r>
              <a:rPr lang="fr-FR" b="1" dirty="0" err="1" smtClean="0"/>
              <a:t>Ofotokun</a:t>
            </a:r>
            <a:r>
              <a:rPr lang="fr-FR" b="1" dirty="0" smtClean="0"/>
              <a:t>, CROI 2016, 47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 descr="03-j2-vmp-abstr47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0" y="1792350"/>
            <a:ext cx="4528869" cy="3396651"/>
          </a:xfrm>
          <a:prstGeom prst="rect">
            <a:avLst/>
          </a:prstGeom>
        </p:spPr>
      </p:pic>
      <p:pic>
        <p:nvPicPr>
          <p:cNvPr id="5" name="Image 4" descr="03-j2-vmp-abstr47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39" y="1815906"/>
            <a:ext cx="4497462" cy="33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061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PTME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46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1" y="260648"/>
            <a:ext cx="9135751" cy="1238423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259"/>
            <a:ext cx="5334745" cy="2657846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025447"/>
            <a:ext cx="4777185" cy="36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5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36" y="18574"/>
            <a:ext cx="7354327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3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" y="404664"/>
            <a:ext cx="8992856" cy="952633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2195340"/>
            <a:ext cx="6677957" cy="24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5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85" y="356758"/>
            <a:ext cx="5582429" cy="61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84411" y="694150"/>
            <a:ext cx="7623522" cy="635289"/>
          </a:xfrm>
        </p:spPr>
        <p:txBody>
          <a:bodyPr/>
          <a:lstStyle/>
          <a:p>
            <a:r>
              <a:rPr lang="fr-FR" dirty="0" smtClean="0"/>
              <a:t>Un nouvel analogue </a:t>
            </a:r>
            <a:r>
              <a:rPr lang="fr-FR" dirty="0" err="1" smtClean="0"/>
              <a:t>nucléosidique</a:t>
            </a:r>
            <a:r>
              <a:rPr lang="fr-FR" dirty="0" smtClean="0"/>
              <a:t> actif par voie </a:t>
            </a:r>
            <a:r>
              <a:rPr lang="fr-FR" dirty="0"/>
              <a:t>orale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/>
              <a:t>injectable  </a:t>
            </a:r>
            <a:r>
              <a:rPr lang="fr-FR" dirty="0" smtClean="0"/>
              <a:t>(2)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4"/>
          </p:nvPr>
        </p:nvSpPr>
        <p:spPr>
          <a:xfrm>
            <a:off x="1063276" y="5740400"/>
            <a:ext cx="7623523" cy="531813"/>
          </a:xfrm>
        </p:spPr>
        <p:txBody>
          <a:bodyPr/>
          <a:lstStyle/>
          <a:p>
            <a:r>
              <a:rPr lang="fr-FR" dirty="0" smtClean="0"/>
              <a:t>Pharmacocinétique de 2 formulations de MK-8591 : une seule injection (chez le rat) - &gt; 180 jours de concentrations efficaces</a:t>
            </a:r>
            <a:endParaRPr lang="fr-FR" dirty="0"/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molécules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Grobler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J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98, actualisé 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36" name="Grouper 35"/>
          <p:cNvGrpSpPr/>
          <p:nvPr/>
        </p:nvGrpSpPr>
        <p:grpSpPr>
          <a:xfrm>
            <a:off x="1084411" y="1417319"/>
            <a:ext cx="7166941" cy="4333573"/>
            <a:chOff x="1082953" y="1272115"/>
            <a:chExt cx="7706027" cy="465953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3366" y="1416051"/>
              <a:ext cx="5546725" cy="379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ZoneTexte 12"/>
            <p:cNvSpPr txBox="1"/>
            <p:nvPr/>
          </p:nvSpPr>
          <p:spPr>
            <a:xfrm>
              <a:off x="1577456" y="1272115"/>
              <a:ext cx="828478" cy="34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5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1 000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739898" y="2166103"/>
              <a:ext cx="666035" cy="34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5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100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900323" y="3103035"/>
              <a:ext cx="505611" cy="34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5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10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007306" y="4038600"/>
              <a:ext cx="398629" cy="34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5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802720" y="4953000"/>
              <a:ext cx="603215" cy="34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5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0,1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239490" y="5181601"/>
              <a:ext cx="545093" cy="34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5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0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539497" y="5181601"/>
              <a:ext cx="637923" cy="34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5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50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865605" y="5181601"/>
              <a:ext cx="704653" cy="34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5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100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148231" y="5181601"/>
              <a:ext cx="814865" cy="34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5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150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556270" y="5181601"/>
              <a:ext cx="717732" cy="34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5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200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783673" y="5584180"/>
              <a:ext cx="868516" cy="34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5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Jours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 rot="16200000">
              <a:off x="-227206" y="2929746"/>
              <a:ext cx="3215987" cy="59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5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Concentration plasmatique </a:t>
              </a:r>
              <a:br>
                <a:rPr lang="fr-FR" sz="15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</a:br>
              <a:r>
                <a:rPr lang="fr-FR" sz="15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MK-8591 (</a:t>
              </a:r>
              <a:r>
                <a:rPr lang="fr-FR" sz="1500" b="1" dirty="0" err="1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ng</a:t>
              </a:r>
              <a:r>
                <a:rPr lang="fr-FR" sz="1500" b="1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/ml)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889841" y="2220059"/>
              <a:ext cx="2231222" cy="1025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Formulation #1 (n = 4)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Formulation #2 (n = 4)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74458" y="2334690"/>
              <a:ext cx="280611" cy="144246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74458" y="2775973"/>
              <a:ext cx="280611" cy="144246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4322643" y="1272115"/>
              <a:ext cx="4466337" cy="36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Longue ½ vie et persistance de l’efficacité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948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Étude IMPAACT 1026s: </a:t>
            </a:r>
            <a:br>
              <a:rPr lang="fr-FR" dirty="0" smtClean="0"/>
            </a:br>
            <a:r>
              <a:rPr lang="fr-FR" dirty="0" err="1" smtClean="0"/>
              <a:t>Dolutegravir</a:t>
            </a:r>
            <a:r>
              <a:rPr lang="fr-FR" dirty="0" smtClean="0"/>
              <a:t> et grossesse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4600"/>
            <a:ext cx="8229600" cy="464838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N= 21 mesures</a:t>
            </a:r>
          </a:p>
          <a:p>
            <a:r>
              <a:rPr lang="fr-FR" dirty="0" smtClean="0"/>
              <a:t> DTG = -25 à -30% AUC au 3è trimestre</a:t>
            </a:r>
          </a:p>
          <a:p>
            <a:r>
              <a:rPr lang="fr-FR" dirty="0" smtClean="0"/>
              <a:t>T1/2 élimination chez enfant: 35h</a:t>
            </a:r>
          </a:p>
          <a:p>
            <a:r>
              <a:rPr lang="fr-FR" dirty="0" smtClean="0"/>
              <a:t>AE:</a:t>
            </a:r>
          </a:p>
          <a:p>
            <a:pPr lvl="1"/>
            <a:r>
              <a:rPr lang="fr-FR" dirty="0" smtClean="0"/>
              <a:t>Mères: 9 femmes accouchées:1 élévation ALT, 1 pré-éclampsie, 1 pré-éclampsie possible</a:t>
            </a:r>
          </a:p>
          <a:p>
            <a:pPr lvl="1"/>
            <a:r>
              <a:rPr lang="fr-FR" dirty="0" smtClean="0"/>
              <a:t>Enfants: 10 enfants: </a:t>
            </a:r>
          </a:p>
          <a:p>
            <a:pPr lvl="2"/>
            <a:r>
              <a:rPr lang="fr-FR" dirty="0" smtClean="0"/>
              <a:t>4 anomalies congénitales: 1 malformation Veines pulmonaires, 1polykystose rénale et mucoviscidose, 1 clonies menton, 1 lipome </a:t>
            </a:r>
            <a:r>
              <a:rPr lang="fr-FR" dirty="0" err="1" smtClean="0"/>
              <a:t>filum</a:t>
            </a:r>
            <a:r>
              <a:rPr lang="fr-FR" dirty="0" smtClean="0"/>
              <a:t> terminal + fossette sacrée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83616" y="6272042"/>
            <a:ext cx="316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 Mulligan , CROI 2016, 438 </a:t>
            </a:r>
            <a:endParaRPr lang="fr-FR" dirty="0"/>
          </a:p>
        </p:txBody>
      </p:sp>
      <p:sp>
        <p:nvSpPr>
          <p:cNvPr id="6" name="Parenthèses 5"/>
          <p:cNvSpPr/>
          <p:nvPr/>
        </p:nvSpPr>
        <p:spPr>
          <a:xfrm>
            <a:off x="875119" y="2396210"/>
            <a:ext cx="853190" cy="35353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87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>
          <a:xfrm>
            <a:off x="1063276" y="5801360"/>
            <a:ext cx="7623523" cy="531813"/>
          </a:xfrm>
        </p:spPr>
        <p:txBody>
          <a:bodyPr/>
          <a:lstStyle/>
          <a:p>
            <a:r>
              <a:rPr lang="fr-FR" dirty="0" smtClean="0"/>
              <a:t>Dose de 10 mg - décroissance moyenne de la charge virale</a:t>
            </a:r>
            <a:br>
              <a:rPr lang="fr-FR" dirty="0" smtClean="0"/>
            </a:br>
            <a:r>
              <a:rPr lang="fr-FR" dirty="0" smtClean="0"/>
              <a:t>à partir de l’inclusion : 1,6 log à J7-10</a:t>
            </a:r>
          </a:p>
          <a:p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2016 - D’après Grobler J et al., abstr. 98, actualisé 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4" name="Grouper 23"/>
          <p:cNvGrpSpPr/>
          <p:nvPr/>
        </p:nvGrpSpPr>
        <p:grpSpPr>
          <a:xfrm>
            <a:off x="1196058" y="1248127"/>
            <a:ext cx="7338340" cy="4616386"/>
            <a:chOff x="837763" y="600920"/>
            <a:chExt cx="7987185" cy="5024561"/>
          </a:xfrm>
        </p:grpSpPr>
        <p:graphicFrame>
          <p:nvGraphicFramePr>
            <p:cNvPr id="47" name="Espace réservé du contenu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78286524"/>
                </p:ext>
              </p:extLst>
            </p:nvPr>
          </p:nvGraphicFramePr>
          <p:xfrm>
            <a:off x="837763" y="600920"/>
            <a:ext cx="7764333" cy="50245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32121" y="1655768"/>
              <a:ext cx="5999163" cy="269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6285034" y="3346455"/>
              <a:ext cx="770583" cy="334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-1,64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031283" y="3654231"/>
              <a:ext cx="793665" cy="334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rPr>
                <a:t>-1,78</a:t>
              </a:r>
            </a:p>
          </p:txBody>
        </p:sp>
      </p:grpSp>
      <p:sp>
        <p:nvSpPr>
          <p:cNvPr id="11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63277" y="782320"/>
            <a:ext cx="7623522" cy="635289"/>
          </a:xfrm>
        </p:spPr>
        <p:txBody>
          <a:bodyPr/>
          <a:lstStyle/>
          <a:p>
            <a:r>
              <a:rPr lang="fr-FR" dirty="0" smtClean="0"/>
              <a:t>Un nouvel analogue </a:t>
            </a:r>
            <a:r>
              <a:rPr lang="fr-FR" dirty="0" err="1" smtClean="0"/>
              <a:t>nucléosidique</a:t>
            </a:r>
            <a:r>
              <a:rPr lang="fr-FR" dirty="0" smtClean="0"/>
              <a:t> actif par voie </a:t>
            </a:r>
            <a:r>
              <a:rPr lang="fr-FR" dirty="0"/>
              <a:t>orale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/>
              <a:t>injectable </a:t>
            </a:r>
            <a:r>
              <a:rPr lang="fr-FR" dirty="0" smtClean="0"/>
              <a:t>(3) 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molécules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459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7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7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7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7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7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7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7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4923</Words>
  <Application>Microsoft Macintosh PowerPoint</Application>
  <PresentationFormat>Présentation à l'écran (4:3)</PresentationFormat>
  <Paragraphs>1023</Paragraphs>
  <Slides>80</Slides>
  <Notes>20</Notes>
  <HiddenSlides>4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80</vt:i4>
      </vt:variant>
    </vt:vector>
  </HeadingPairs>
  <TitlesOfParts>
    <vt:vector size="88" baseType="lpstr"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7_Thème Office</vt:lpstr>
      <vt:lpstr>CROI 2016</vt:lpstr>
      <vt:lpstr>Nouvelles molécules</vt:lpstr>
      <vt:lpstr> </vt:lpstr>
      <vt:lpstr>Nouvelles molécules</vt:lpstr>
      <vt:lpstr>Nouvelles molécules</vt:lpstr>
      <vt:lpstr>Nouvelles molécules</vt:lpstr>
      <vt:lpstr>Nouvelles molécules</vt:lpstr>
      <vt:lpstr>Nouvelles molécules</vt:lpstr>
      <vt:lpstr>Nouvelles molécules</vt:lpstr>
      <vt:lpstr>MK 8591: novel NRTI</vt:lpstr>
      <vt:lpstr>Présentation PowerPoint</vt:lpstr>
      <vt:lpstr>Présentation PowerPoint</vt:lpstr>
      <vt:lpstr>Nouveaux antirétroviraux</vt:lpstr>
      <vt:lpstr>Nouveaux antirétroviraux</vt:lpstr>
      <vt:lpstr>Nouveaux antirétroviraux</vt:lpstr>
      <vt:lpstr>Nouveaux antirétroviraux</vt:lpstr>
      <vt:lpstr>Nouveaux antirétroviraux</vt:lpstr>
      <vt:lpstr>Présentation PowerPoint</vt:lpstr>
      <vt:lpstr>Réservoirs</vt:lpstr>
      <vt:lpstr>RÉSERVOIRS</vt:lpstr>
      <vt:lpstr>RÉSERVOIRS</vt:lpstr>
      <vt:lpstr>RÉSERVOIRS</vt:lpstr>
      <vt:lpstr>Virologie / Ultra deep sequencing</vt:lpstr>
      <vt:lpstr>prevention</vt:lpstr>
      <vt:lpstr>Prévention</vt:lpstr>
      <vt:lpstr>Prévention</vt:lpstr>
      <vt:lpstr>Prévention</vt:lpstr>
      <vt:lpstr>Prévention</vt:lpstr>
      <vt:lpstr>Prévention</vt:lpstr>
      <vt:lpstr>Prévention</vt:lpstr>
      <vt:lpstr>PREVENTION</vt:lpstr>
      <vt:lpstr>PREVENTION</vt:lpstr>
      <vt:lpstr>PrEP maraviroc</vt:lpstr>
      <vt:lpstr>PrEP Maraviroc</vt:lpstr>
      <vt:lpstr>traitements</vt:lpstr>
      <vt:lpstr>Stratégies thérapeutiques</vt:lpstr>
      <vt:lpstr>Stratégies thérapeutiques</vt:lpstr>
      <vt:lpstr>Stratégies thérapeutiques</vt:lpstr>
      <vt:lpstr>Stratégies thérapeutiques</vt:lpstr>
      <vt:lpstr>Stratégies thérapeutiques</vt:lpstr>
      <vt:lpstr>Stratégies thérapeutiques</vt:lpstr>
      <vt:lpstr>RapiT: Initiating ARV at first patient visit – South Africa</vt:lpstr>
      <vt:lpstr>Présentation PowerPoint</vt:lpstr>
      <vt:lpstr>Présentation PowerPoint</vt:lpstr>
      <vt:lpstr>Présentation PowerPoint</vt:lpstr>
      <vt:lpstr>Stratégies thérapeutiques</vt:lpstr>
      <vt:lpstr>Stratégies thérapeutiques</vt:lpstr>
      <vt:lpstr>Stratégies thérapeutiques</vt:lpstr>
      <vt:lpstr>Stratégies thérapeutiques</vt:lpstr>
      <vt:lpstr>Stratégies thérapeutiques</vt:lpstr>
      <vt:lpstr>Effets secondaires Dolutegravir</vt:lpstr>
      <vt:lpstr>Complications comorbidites</vt:lpstr>
      <vt:lpstr> </vt:lpstr>
      <vt:lpstr>D:A:D et Abacavir</vt:lpstr>
      <vt:lpstr>Présentation PowerPoint</vt:lpstr>
      <vt:lpstr>633 - Low CD4/CD8 Ratio As a Predictor of Cancer Risk in HIV-Infected Persons 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compartimentalisation du VIH dans le SNC est associé à l’atteinte neurocognitive</vt:lpstr>
      <vt:lpstr>410 - (13)-ß-D-Glucan Levels Correlate With Neurocognitive Functioning in HIV Infection </vt:lpstr>
      <vt:lpstr>  </vt:lpstr>
      <vt:lpstr>  </vt:lpstr>
      <vt:lpstr>HPV vaccination</vt:lpstr>
      <vt:lpstr> A Single Dose Zoledronic Acid Prevents Antiretroviral-Induced Bone Loss </vt:lpstr>
      <vt:lpstr>PTME</vt:lpstr>
      <vt:lpstr>Présentation PowerPoint</vt:lpstr>
      <vt:lpstr>Présentation PowerPoint</vt:lpstr>
      <vt:lpstr>Présentation PowerPoint</vt:lpstr>
      <vt:lpstr>Présentation PowerPoint</vt:lpstr>
      <vt:lpstr>Étude IMPAACT 1026s:  Dolutegravir et grossesse</vt:lpstr>
    </vt:vector>
  </TitlesOfParts>
  <Company>perso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de truchis</dc:creator>
  <cp:lastModifiedBy>Pierre de truchis</cp:lastModifiedBy>
  <cp:revision>15</cp:revision>
  <dcterms:created xsi:type="dcterms:W3CDTF">2016-03-21T16:37:30Z</dcterms:created>
  <dcterms:modified xsi:type="dcterms:W3CDTF">2016-03-22T07:48:19Z</dcterms:modified>
</cp:coreProperties>
</file>